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85" r:id="rId2"/>
    <p:sldId id="256" r:id="rId3"/>
    <p:sldId id="257" r:id="rId4"/>
    <p:sldId id="284" r:id="rId5"/>
    <p:sldId id="260" r:id="rId6"/>
    <p:sldId id="258" r:id="rId7"/>
    <p:sldId id="289" r:id="rId8"/>
    <p:sldId id="290" r:id="rId9"/>
    <p:sldId id="274" r:id="rId10"/>
    <p:sldId id="286" r:id="rId11"/>
    <p:sldId id="273" r:id="rId12"/>
    <p:sldId id="294" r:id="rId13"/>
    <p:sldId id="295" r:id="rId14"/>
    <p:sldId id="296" r:id="rId15"/>
    <p:sldId id="297" r:id="rId16"/>
    <p:sldId id="298" r:id="rId17"/>
    <p:sldId id="299" r:id="rId18"/>
    <p:sldId id="300" r:id="rId19"/>
    <p:sldId id="302" r:id="rId20"/>
    <p:sldId id="275" r:id="rId21"/>
    <p:sldId id="301" r:id="rId22"/>
    <p:sldId id="311" r:id="rId23"/>
    <p:sldId id="303" r:id="rId24"/>
    <p:sldId id="308" r:id="rId25"/>
    <p:sldId id="309" r:id="rId26"/>
    <p:sldId id="307" r:id="rId27"/>
    <p:sldId id="305" r:id="rId28"/>
    <p:sldId id="306" r:id="rId29"/>
    <p:sldId id="287" r:id="rId30"/>
  </p:sldIdLst>
  <p:sldSz cx="18288000" cy="10287000"/>
  <p:notesSz cx="6858000" cy="9144000"/>
  <p:embeddedFontLst>
    <p:embeddedFont>
      <p:font typeface="Assistant Bold" panose="020B0604020202020204" charset="-79"/>
      <p:regular r:id="rId32"/>
    </p:embeddedFont>
    <p:embeddedFont>
      <p:font typeface="Assistant Regular" panose="020B0604020202020204" charset="-79"/>
      <p:regular r:id="rId33"/>
    </p:embeddedFont>
    <p:embeddedFont>
      <p:font typeface="Assistant Regular Bold" panose="020B0604020202020204" charset="-79"/>
      <p:regular r:id="rId34"/>
    </p:embeddedFont>
    <p:embeddedFont>
      <p:font typeface="Calibri" panose="020F0502020204030204" pitchFamily="34" charset="0"/>
      <p:regular r:id="rId35"/>
      <p:bold r:id="rId36"/>
      <p:italic r:id="rId37"/>
      <p:boldItalic r:id="rId38"/>
    </p:embeddedFont>
    <p:embeddedFont>
      <p:font typeface="Calibri Light" panose="020F0302020204030204" pitchFamily="34" charset="0"/>
      <p:regular r:id="rId39"/>
      <p:italic r:id="rId40"/>
    </p:embeddedFont>
    <p:embeddedFont>
      <p:font typeface="Cormorant Garamond Bold" panose="020B0604020202020204" charset="0"/>
      <p:regular r:id="rId41"/>
    </p:embeddedFont>
    <p:embeddedFont>
      <p:font typeface="Glacial Indifference" panose="020B0604020202020204" charset="0"/>
      <p:regular r:id="rId42"/>
    </p:embeddedFont>
    <p:embeddedFont>
      <p:font typeface="Open Sauce Light" panose="020B0604020202020204" charset="0"/>
      <p:regular r:id="rId43"/>
    </p:embeddedFont>
    <p:embeddedFont>
      <p:font typeface="Open Sauce Light Bold"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EBE09D2-E74A-434C-BDF7-54D2C0CFFBAE}">
          <p14:sldIdLst>
            <p14:sldId id="285"/>
            <p14:sldId id="256"/>
            <p14:sldId id="257"/>
            <p14:sldId id="284"/>
            <p14:sldId id="260"/>
            <p14:sldId id="258"/>
            <p14:sldId id="289"/>
          </p14:sldIdLst>
        </p14:section>
        <p14:section name="Untitled Section" id="{021D6901-F4EE-45F0-A088-AE2546520B2E}">
          <p14:sldIdLst>
            <p14:sldId id="290"/>
            <p14:sldId id="274"/>
            <p14:sldId id="286"/>
            <p14:sldId id="273"/>
            <p14:sldId id="294"/>
            <p14:sldId id="295"/>
            <p14:sldId id="296"/>
            <p14:sldId id="297"/>
            <p14:sldId id="298"/>
            <p14:sldId id="299"/>
            <p14:sldId id="300"/>
            <p14:sldId id="302"/>
            <p14:sldId id="275"/>
            <p14:sldId id="301"/>
            <p14:sldId id="311"/>
            <p14:sldId id="303"/>
            <p14:sldId id="308"/>
            <p14:sldId id="309"/>
            <p14:sldId id="307"/>
            <p14:sldId id="305"/>
            <p14:sldId id="306"/>
            <p14:sldId id="28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77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0E9511-22BE-4184-A366-75D730F265FE}" type="datetimeFigureOut">
              <a:rPr lang="en-IN" smtClean="0"/>
              <a:t>29-10-2020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62FD48-1C9F-44B9-888D-2809FCE46936}" type="slidenum">
              <a:rPr lang="en-IN" smtClean="0"/>
              <a:t>‹#›</a:t>
            </a:fld>
            <a:endParaRPr lang="en-IN"/>
          </a:p>
        </p:txBody>
      </p:sp>
    </p:spTree>
    <p:extLst>
      <p:ext uri="{BB962C8B-B14F-4D97-AF65-F5344CB8AC3E}">
        <p14:creationId xmlns:p14="http://schemas.microsoft.com/office/powerpoint/2010/main" val="3970623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62FD48-1C9F-44B9-888D-2809FCE46936}" type="slidenum">
              <a:rPr lang="en-IN" smtClean="0"/>
              <a:t>11</a:t>
            </a:fld>
            <a:endParaRPr lang="en-IN"/>
          </a:p>
        </p:txBody>
      </p:sp>
    </p:spTree>
    <p:extLst>
      <p:ext uri="{BB962C8B-B14F-4D97-AF65-F5344CB8AC3E}">
        <p14:creationId xmlns:p14="http://schemas.microsoft.com/office/powerpoint/2010/main" val="4274103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62FD48-1C9F-44B9-888D-2809FCE46936}" type="slidenum">
              <a:rPr lang="en-IN" smtClean="0"/>
              <a:t>13</a:t>
            </a:fld>
            <a:endParaRPr lang="en-IN"/>
          </a:p>
        </p:txBody>
      </p:sp>
    </p:spTree>
    <p:extLst>
      <p:ext uri="{BB962C8B-B14F-4D97-AF65-F5344CB8AC3E}">
        <p14:creationId xmlns:p14="http://schemas.microsoft.com/office/powerpoint/2010/main" val="1678951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62FD48-1C9F-44B9-888D-2809FCE46936}" type="slidenum">
              <a:rPr lang="en-IN" smtClean="0"/>
              <a:t>15</a:t>
            </a:fld>
            <a:endParaRPr lang="en-IN"/>
          </a:p>
        </p:txBody>
      </p:sp>
    </p:spTree>
    <p:extLst>
      <p:ext uri="{BB962C8B-B14F-4D97-AF65-F5344CB8AC3E}">
        <p14:creationId xmlns:p14="http://schemas.microsoft.com/office/powerpoint/2010/main" val="1190165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62FD48-1C9F-44B9-888D-2809FCE46936}" type="slidenum">
              <a:rPr lang="en-IN" smtClean="0"/>
              <a:t>17</a:t>
            </a:fld>
            <a:endParaRPr lang="en-IN"/>
          </a:p>
        </p:txBody>
      </p:sp>
    </p:spTree>
    <p:extLst>
      <p:ext uri="{BB962C8B-B14F-4D97-AF65-F5344CB8AC3E}">
        <p14:creationId xmlns:p14="http://schemas.microsoft.com/office/powerpoint/2010/main" val="1674482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alpha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6.png"/><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6.png"/><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55D70486-5767-463A-B460-F099807F75B2}"/>
              </a:ext>
            </a:extLst>
          </p:cNvPr>
          <p:cNvSpPr txBox="1"/>
          <p:nvPr/>
        </p:nvSpPr>
        <p:spPr>
          <a:xfrm>
            <a:off x="4979778" y="1409700"/>
            <a:ext cx="8328444" cy="1296936"/>
          </a:xfrm>
          <a:prstGeom prst="rect">
            <a:avLst/>
          </a:prstGeom>
        </p:spPr>
        <p:txBody>
          <a:bodyPr lIns="0" tIns="0" rIns="0" bIns="0" rtlCol="0" anchor="t">
            <a:spAutoFit/>
          </a:bodyPr>
          <a:lstStyle/>
          <a:p>
            <a:pPr algn="ctr">
              <a:lnSpc>
                <a:spcPts val="9899"/>
              </a:lnSpc>
            </a:pPr>
            <a:r>
              <a:rPr lang="en-US" sz="8999" dirty="0">
                <a:latin typeface="Glacial Indifference"/>
              </a:rPr>
              <a:t>Group Members</a:t>
            </a:r>
          </a:p>
        </p:txBody>
      </p:sp>
      <p:grpSp>
        <p:nvGrpSpPr>
          <p:cNvPr id="14" name="Group 20">
            <a:extLst>
              <a:ext uri="{FF2B5EF4-FFF2-40B4-BE49-F238E27FC236}">
                <a16:creationId xmlns:a16="http://schemas.microsoft.com/office/drawing/2014/main" id="{BB691983-FDBF-4EE9-A9AD-3D9502DF6E9B}"/>
              </a:ext>
            </a:extLst>
          </p:cNvPr>
          <p:cNvGrpSpPr/>
          <p:nvPr/>
        </p:nvGrpSpPr>
        <p:grpSpPr>
          <a:xfrm>
            <a:off x="5439363" y="6724122"/>
            <a:ext cx="3043636" cy="849373"/>
            <a:chOff x="0" y="-19049"/>
            <a:chExt cx="4058182" cy="1132498"/>
          </a:xfrm>
        </p:grpSpPr>
        <p:sp>
          <p:nvSpPr>
            <p:cNvPr id="15" name="TextBox 21">
              <a:extLst>
                <a:ext uri="{FF2B5EF4-FFF2-40B4-BE49-F238E27FC236}">
                  <a16:creationId xmlns:a16="http://schemas.microsoft.com/office/drawing/2014/main" id="{487C9D05-8A95-40E9-B659-718D3D17B942}"/>
                </a:ext>
              </a:extLst>
            </p:cNvPr>
            <p:cNvSpPr txBox="1"/>
            <p:nvPr/>
          </p:nvSpPr>
          <p:spPr>
            <a:xfrm>
              <a:off x="249573" y="702140"/>
              <a:ext cx="3429331" cy="411309"/>
            </a:xfrm>
            <a:prstGeom prst="rect">
              <a:avLst/>
            </a:prstGeom>
          </p:spPr>
          <p:txBody>
            <a:bodyPr lIns="0" tIns="0" rIns="0" bIns="0" rtlCol="0" anchor="t">
              <a:spAutoFit/>
            </a:bodyPr>
            <a:lstStyle/>
            <a:p>
              <a:pPr algn="ctr">
                <a:lnSpc>
                  <a:spcPts val="2600"/>
                </a:lnSpc>
              </a:pPr>
              <a:r>
                <a:rPr lang="en-US" sz="2000" b="1" spc="80" dirty="0">
                  <a:latin typeface="Open Sauce Light"/>
                </a:rPr>
                <a:t>19BCE0568</a:t>
              </a:r>
            </a:p>
          </p:txBody>
        </p:sp>
        <p:sp>
          <p:nvSpPr>
            <p:cNvPr id="16" name="TextBox 22">
              <a:extLst>
                <a:ext uri="{FF2B5EF4-FFF2-40B4-BE49-F238E27FC236}">
                  <a16:creationId xmlns:a16="http://schemas.microsoft.com/office/drawing/2014/main" id="{7AF2D8B0-D67E-4848-A716-7873675AD11D}"/>
                </a:ext>
              </a:extLst>
            </p:cNvPr>
            <p:cNvSpPr txBox="1"/>
            <p:nvPr/>
          </p:nvSpPr>
          <p:spPr>
            <a:xfrm>
              <a:off x="0" y="-19049"/>
              <a:ext cx="4058182" cy="520571"/>
            </a:xfrm>
            <a:prstGeom prst="rect">
              <a:avLst/>
            </a:prstGeom>
          </p:spPr>
          <p:txBody>
            <a:bodyPr wrap="square" lIns="0" tIns="0" rIns="0" bIns="0" rtlCol="0" anchor="t">
              <a:spAutoFit/>
            </a:bodyPr>
            <a:lstStyle/>
            <a:p>
              <a:pPr algn="ctr">
                <a:lnSpc>
                  <a:spcPts val="3250"/>
                </a:lnSpc>
              </a:pPr>
              <a:r>
                <a:rPr lang="en-US" sz="2500" b="1" spc="100" dirty="0">
                  <a:latin typeface="Open Sauce Light Bold"/>
                </a:rPr>
                <a:t>Anamaya Vyas</a:t>
              </a:r>
            </a:p>
          </p:txBody>
        </p:sp>
      </p:grpSp>
      <p:grpSp>
        <p:nvGrpSpPr>
          <p:cNvPr id="40" name="Group 39">
            <a:extLst>
              <a:ext uri="{FF2B5EF4-FFF2-40B4-BE49-F238E27FC236}">
                <a16:creationId xmlns:a16="http://schemas.microsoft.com/office/drawing/2014/main" id="{8FD61C3B-0182-479F-8A72-E0D42E16D97C}"/>
              </a:ext>
            </a:extLst>
          </p:cNvPr>
          <p:cNvGrpSpPr/>
          <p:nvPr/>
        </p:nvGrpSpPr>
        <p:grpSpPr>
          <a:xfrm>
            <a:off x="1452884" y="4513402"/>
            <a:ext cx="1676400" cy="1676400"/>
            <a:chOff x="2743200" y="3086100"/>
            <a:chExt cx="1676400" cy="1676400"/>
          </a:xfrm>
        </p:grpSpPr>
        <p:sp>
          <p:nvSpPr>
            <p:cNvPr id="38" name="Oval 37">
              <a:extLst>
                <a:ext uri="{FF2B5EF4-FFF2-40B4-BE49-F238E27FC236}">
                  <a16:creationId xmlns:a16="http://schemas.microsoft.com/office/drawing/2014/main" id="{6F185331-E238-4ED9-8D20-9F0C1FFB0CE9}"/>
                </a:ext>
              </a:extLst>
            </p:cNvPr>
            <p:cNvSpPr/>
            <p:nvPr/>
          </p:nvSpPr>
          <p:spPr>
            <a:xfrm>
              <a:off x="2743200" y="3086100"/>
              <a:ext cx="1676400" cy="167640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tx1"/>
                </a:solidFill>
              </a:endParaRPr>
            </a:p>
          </p:txBody>
        </p:sp>
        <p:sp>
          <p:nvSpPr>
            <p:cNvPr id="39" name="TextBox 38">
              <a:extLst>
                <a:ext uri="{FF2B5EF4-FFF2-40B4-BE49-F238E27FC236}">
                  <a16:creationId xmlns:a16="http://schemas.microsoft.com/office/drawing/2014/main" id="{97B8D94F-F516-4556-9AFA-CF51CA365F66}"/>
                </a:ext>
              </a:extLst>
            </p:cNvPr>
            <p:cNvSpPr txBox="1"/>
            <p:nvPr/>
          </p:nvSpPr>
          <p:spPr>
            <a:xfrm>
              <a:off x="3086100" y="3416468"/>
              <a:ext cx="990600" cy="1015663"/>
            </a:xfrm>
            <a:prstGeom prst="rect">
              <a:avLst/>
            </a:prstGeom>
            <a:noFill/>
          </p:spPr>
          <p:txBody>
            <a:bodyPr wrap="square" rtlCol="0">
              <a:spAutoFit/>
            </a:bodyPr>
            <a:lstStyle/>
            <a:p>
              <a:r>
                <a:rPr lang="en-US" sz="6000" b="1" dirty="0">
                  <a:ln w="12700">
                    <a:solidFill>
                      <a:schemeClr val="accent5"/>
                    </a:solidFill>
                    <a:prstDash val="solid"/>
                  </a:ln>
                  <a:pattFill prst="ltDnDiag">
                    <a:fgClr>
                      <a:schemeClr val="accent5">
                        <a:lumMod val="60000"/>
                        <a:lumOff val="40000"/>
                      </a:schemeClr>
                    </a:fgClr>
                    <a:bgClr>
                      <a:schemeClr val="bg1"/>
                    </a:bgClr>
                  </a:pattFill>
                </a:rPr>
                <a:t>VS</a:t>
              </a:r>
              <a:endParaRPr lang="en-IN" sz="6000" b="1" dirty="0">
                <a:ln w="12700">
                  <a:solidFill>
                    <a:schemeClr val="accent5"/>
                  </a:solidFill>
                  <a:prstDash val="solid"/>
                </a:ln>
                <a:pattFill prst="ltDnDiag">
                  <a:fgClr>
                    <a:schemeClr val="accent5">
                      <a:lumMod val="60000"/>
                      <a:lumOff val="40000"/>
                    </a:schemeClr>
                  </a:fgClr>
                  <a:bgClr>
                    <a:schemeClr val="bg1"/>
                  </a:bgClr>
                </a:pattFill>
              </a:endParaRPr>
            </a:p>
          </p:txBody>
        </p:sp>
      </p:grpSp>
      <p:grpSp>
        <p:nvGrpSpPr>
          <p:cNvPr id="60" name="Group 59">
            <a:extLst>
              <a:ext uri="{FF2B5EF4-FFF2-40B4-BE49-F238E27FC236}">
                <a16:creationId xmlns:a16="http://schemas.microsoft.com/office/drawing/2014/main" id="{16599BF4-9B6E-45CA-A376-4B5D4D577DB9}"/>
              </a:ext>
            </a:extLst>
          </p:cNvPr>
          <p:cNvGrpSpPr/>
          <p:nvPr/>
        </p:nvGrpSpPr>
        <p:grpSpPr>
          <a:xfrm>
            <a:off x="6074342" y="4501535"/>
            <a:ext cx="1676400" cy="1676400"/>
            <a:chOff x="5995721" y="4038529"/>
            <a:chExt cx="1676400" cy="1676400"/>
          </a:xfrm>
        </p:grpSpPr>
        <p:sp>
          <p:nvSpPr>
            <p:cNvPr id="42" name="Oval 41">
              <a:extLst>
                <a:ext uri="{FF2B5EF4-FFF2-40B4-BE49-F238E27FC236}">
                  <a16:creationId xmlns:a16="http://schemas.microsoft.com/office/drawing/2014/main" id="{F09D1A5F-2CE4-483D-B5D5-23DF4204B08D}"/>
                </a:ext>
              </a:extLst>
            </p:cNvPr>
            <p:cNvSpPr/>
            <p:nvPr/>
          </p:nvSpPr>
          <p:spPr>
            <a:xfrm>
              <a:off x="5995721" y="4038529"/>
              <a:ext cx="1676400" cy="167640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solidFill>
                  <a:schemeClr val="tx1"/>
                </a:solidFill>
              </a:endParaRPr>
            </a:p>
          </p:txBody>
        </p:sp>
        <p:sp>
          <p:nvSpPr>
            <p:cNvPr id="43" name="TextBox 42">
              <a:extLst>
                <a:ext uri="{FF2B5EF4-FFF2-40B4-BE49-F238E27FC236}">
                  <a16:creationId xmlns:a16="http://schemas.microsoft.com/office/drawing/2014/main" id="{14E66AF6-8BBA-4A07-B721-49FF34E33189}"/>
                </a:ext>
              </a:extLst>
            </p:cNvPr>
            <p:cNvSpPr txBox="1"/>
            <p:nvPr/>
          </p:nvSpPr>
          <p:spPr>
            <a:xfrm>
              <a:off x="6318599" y="4368897"/>
              <a:ext cx="1072801" cy="1015663"/>
            </a:xfrm>
            <a:prstGeom prst="rect">
              <a:avLst/>
            </a:prstGeom>
            <a:noFill/>
          </p:spPr>
          <p:txBody>
            <a:bodyPr wrap="square" rtlCol="0">
              <a:spAutoFit/>
            </a:bodyPr>
            <a:lstStyle/>
            <a:p>
              <a:r>
                <a:rPr lang="en-US" sz="6000" b="1" dirty="0">
                  <a:ln w="12700">
                    <a:solidFill>
                      <a:schemeClr val="accent5"/>
                    </a:solidFill>
                    <a:prstDash val="solid"/>
                  </a:ln>
                  <a:pattFill prst="ltDnDiag">
                    <a:fgClr>
                      <a:schemeClr val="accent5">
                        <a:lumMod val="60000"/>
                        <a:lumOff val="40000"/>
                      </a:schemeClr>
                    </a:fgClr>
                    <a:bgClr>
                      <a:schemeClr val="bg1"/>
                    </a:bgClr>
                  </a:pattFill>
                </a:rPr>
                <a:t>AV</a:t>
              </a:r>
              <a:endParaRPr lang="en-IN" sz="6000" b="1" dirty="0">
                <a:ln w="12700">
                  <a:solidFill>
                    <a:schemeClr val="accent5"/>
                  </a:solidFill>
                  <a:prstDash val="solid"/>
                </a:ln>
                <a:pattFill prst="ltDnDiag">
                  <a:fgClr>
                    <a:schemeClr val="accent5">
                      <a:lumMod val="60000"/>
                      <a:lumOff val="40000"/>
                    </a:schemeClr>
                  </a:fgClr>
                  <a:bgClr>
                    <a:schemeClr val="bg1"/>
                  </a:bgClr>
                </a:pattFill>
              </a:endParaRPr>
            </a:p>
          </p:txBody>
        </p:sp>
      </p:grpSp>
      <p:grpSp>
        <p:nvGrpSpPr>
          <p:cNvPr id="59" name="Group 58">
            <a:extLst>
              <a:ext uri="{FF2B5EF4-FFF2-40B4-BE49-F238E27FC236}">
                <a16:creationId xmlns:a16="http://schemas.microsoft.com/office/drawing/2014/main" id="{0E244556-C4BF-44A0-905E-F0F9F502C8B6}"/>
              </a:ext>
            </a:extLst>
          </p:cNvPr>
          <p:cNvGrpSpPr/>
          <p:nvPr/>
        </p:nvGrpSpPr>
        <p:grpSpPr>
          <a:xfrm>
            <a:off x="10863970" y="4501536"/>
            <a:ext cx="1676400" cy="1676400"/>
            <a:chOff x="10729858" y="4181377"/>
            <a:chExt cx="1676400" cy="1676400"/>
          </a:xfrm>
        </p:grpSpPr>
        <p:sp>
          <p:nvSpPr>
            <p:cNvPr id="45" name="Oval 44">
              <a:extLst>
                <a:ext uri="{FF2B5EF4-FFF2-40B4-BE49-F238E27FC236}">
                  <a16:creationId xmlns:a16="http://schemas.microsoft.com/office/drawing/2014/main" id="{F95A975E-9398-4DBA-AE98-8081AB80AA93}"/>
                </a:ext>
              </a:extLst>
            </p:cNvPr>
            <p:cNvSpPr/>
            <p:nvPr/>
          </p:nvSpPr>
          <p:spPr>
            <a:xfrm>
              <a:off x="10729858" y="4181377"/>
              <a:ext cx="1676400" cy="16764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tx1"/>
                </a:solidFill>
              </a:endParaRPr>
            </a:p>
          </p:txBody>
        </p:sp>
        <p:sp>
          <p:nvSpPr>
            <p:cNvPr id="46" name="TextBox 45">
              <a:extLst>
                <a:ext uri="{FF2B5EF4-FFF2-40B4-BE49-F238E27FC236}">
                  <a16:creationId xmlns:a16="http://schemas.microsoft.com/office/drawing/2014/main" id="{D1AE8269-B5D8-43CA-80E5-FF4814468B6A}"/>
                </a:ext>
              </a:extLst>
            </p:cNvPr>
            <p:cNvSpPr txBox="1"/>
            <p:nvPr/>
          </p:nvSpPr>
          <p:spPr>
            <a:xfrm>
              <a:off x="11125200" y="4511745"/>
              <a:ext cx="990600" cy="1015663"/>
            </a:xfrm>
            <a:prstGeom prst="rect">
              <a:avLst/>
            </a:prstGeom>
            <a:noFill/>
          </p:spPr>
          <p:txBody>
            <a:bodyPr wrap="square" rtlCol="0">
              <a:spAutoFit/>
            </a:bodyPr>
            <a:lstStyle/>
            <a:p>
              <a:r>
                <a:rPr lang="en-US" sz="6000" b="1" dirty="0">
                  <a:ln w="12700">
                    <a:solidFill>
                      <a:schemeClr val="accent5"/>
                    </a:solidFill>
                    <a:prstDash val="solid"/>
                  </a:ln>
                  <a:pattFill prst="ltDnDiag">
                    <a:fgClr>
                      <a:schemeClr val="accent5">
                        <a:lumMod val="60000"/>
                        <a:lumOff val="40000"/>
                      </a:schemeClr>
                    </a:fgClr>
                    <a:bgClr>
                      <a:schemeClr val="bg1"/>
                    </a:bgClr>
                  </a:pattFill>
                </a:rPr>
                <a:t>AJ</a:t>
              </a:r>
              <a:endParaRPr lang="en-IN" sz="6000" b="1" dirty="0">
                <a:ln w="12700">
                  <a:solidFill>
                    <a:schemeClr val="accent5"/>
                  </a:solidFill>
                  <a:prstDash val="solid"/>
                </a:ln>
                <a:pattFill prst="ltDnDiag">
                  <a:fgClr>
                    <a:schemeClr val="accent5">
                      <a:lumMod val="60000"/>
                      <a:lumOff val="40000"/>
                    </a:schemeClr>
                  </a:fgClr>
                  <a:bgClr>
                    <a:schemeClr val="bg1"/>
                  </a:bgClr>
                </a:pattFill>
              </a:endParaRPr>
            </a:p>
          </p:txBody>
        </p:sp>
      </p:grpSp>
      <p:grpSp>
        <p:nvGrpSpPr>
          <p:cNvPr id="47" name="Group 46">
            <a:extLst>
              <a:ext uri="{FF2B5EF4-FFF2-40B4-BE49-F238E27FC236}">
                <a16:creationId xmlns:a16="http://schemas.microsoft.com/office/drawing/2014/main" id="{9472DE47-37B1-442F-85C0-A5079265D4DE}"/>
              </a:ext>
            </a:extLst>
          </p:cNvPr>
          <p:cNvGrpSpPr/>
          <p:nvPr/>
        </p:nvGrpSpPr>
        <p:grpSpPr>
          <a:xfrm>
            <a:off x="15466418" y="4501535"/>
            <a:ext cx="1676400" cy="1676400"/>
            <a:chOff x="2743200" y="3086100"/>
            <a:chExt cx="1676400" cy="1676400"/>
          </a:xfrm>
        </p:grpSpPr>
        <p:sp>
          <p:nvSpPr>
            <p:cNvPr id="48" name="Oval 47">
              <a:extLst>
                <a:ext uri="{FF2B5EF4-FFF2-40B4-BE49-F238E27FC236}">
                  <a16:creationId xmlns:a16="http://schemas.microsoft.com/office/drawing/2014/main" id="{EBEB1A5F-DF8B-4343-B459-928CBA165DF7}"/>
                </a:ext>
              </a:extLst>
            </p:cNvPr>
            <p:cNvSpPr/>
            <p:nvPr/>
          </p:nvSpPr>
          <p:spPr>
            <a:xfrm>
              <a:off x="2743200" y="3086100"/>
              <a:ext cx="1676400" cy="167640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tx1"/>
                </a:solidFill>
              </a:endParaRPr>
            </a:p>
          </p:txBody>
        </p:sp>
        <p:sp>
          <p:nvSpPr>
            <p:cNvPr id="49" name="TextBox 48">
              <a:extLst>
                <a:ext uri="{FF2B5EF4-FFF2-40B4-BE49-F238E27FC236}">
                  <a16:creationId xmlns:a16="http://schemas.microsoft.com/office/drawing/2014/main" id="{09957F91-B0BF-4EC9-9B42-E0AE9992C744}"/>
                </a:ext>
              </a:extLst>
            </p:cNvPr>
            <p:cNvSpPr txBox="1"/>
            <p:nvPr/>
          </p:nvSpPr>
          <p:spPr>
            <a:xfrm>
              <a:off x="3086100" y="3416468"/>
              <a:ext cx="990600" cy="1015663"/>
            </a:xfrm>
            <a:prstGeom prst="rect">
              <a:avLst/>
            </a:prstGeom>
            <a:noFill/>
          </p:spPr>
          <p:txBody>
            <a:bodyPr wrap="square" rtlCol="0">
              <a:spAutoFit/>
            </a:bodyPr>
            <a:lstStyle/>
            <a:p>
              <a:r>
                <a:rPr lang="en-US" sz="6000" b="1" dirty="0">
                  <a:ln w="12700">
                    <a:solidFill>
                      <a:schemeClr val="accent5"/>
                    </a:solidFill>
                    <a:prstDash val="solid"/>
                  </a:ln>
                  <a:pattFill prst="ltDnDiag">
                    <a:fgClr>
                      <a:schemeClr val="accent5">
                        <a:lumMod val="60000"/>
                        <a:lumOff val="40000"/>
                      </a:schemeClr>
                    </a:fgClr>
                    <a:bgClr>
                      <a:schemeClr val="bg1"/>
                    </a:bgClr>
                  </a:pattFill>
                </a:rPr>
                <a:t>AT</a:t>
              </a:r>
              <a:endParaRPr lang="en-IN" sz="6000" b="1" dirty="0">
                <a:ln w="12700">
                  <a:solidFill>
                    <a:schemeClr val="accent5"/>
                  </a:solidFill>
                  <a:prstDash val="solid"/>
                </a:ln>
                <a:pattFill prst="ltDnDiag">
                  <a:fgClr>
                    <a:schemeClr val="accent5">
                      <a:lumMod val="60000"/>
                      <a:lumOff val="40000"/>
                    </a:schemeClr>
                  </a:fgClr>
                  <a:bgClr>
                    <a:schemeClr val="bg1"/>
                  </a:bgClr>
                </a:pattFill>
              </a:endParaRPr>
            </a:p>
          </p:txBody>
        </p:sp>
      </p:grpSp>
      <p:grpSp>
        <p:nvGrpSpPr>
          <p:cNvPr id="50" name="Group 20">
            <a:extLst>
              <a:ext uri="{FF2B5EF4-FFF2-40B4-BE49-F238E27FC236}">
                <a16:creationId xmlns:a16="http://schemas.microsoft.com/office/drawing/2014/main" id="{ED99D1A3-9631-4D76-B2FC-73BC5CA8BA7F}"/>
              </a:ext>
            </a:extLst>
          </p:cNvPr>
          <p:cNvGrpSpPr/>
          <p:nvPr/>
        </p:nvGrpSpPr>
        <p:grpSpPr>
          <a:xfrm>
            <a:off x="817905" y="6724122"/>
            <a:ext cx="3043636" cy="849373"/>
            <a:chOff x="0" y="-19049"/>
            <a:chExt cx="4058182" cy="1132498"/>
          </a:xfrm>
        </p:grpSpPr>
        <p:sp>
          <p:nvSpPr>
            <p:cNvPr id="51" name="TextBox 21">
              <a:extLst>
                <a:ext uri="{FF2B5EF4-FFF2-40B4-BE49-F238E27FC236}">
                  <a16:creationId xmlns:a16="http://schemas.microsoft.com/office/drawing/2014/main" id="{D42368BB-238F-4CE6-84EC-658973B8C921}"/>
                </a:ext>
              </a:extLst>
            </p:cNvPr>
            <p:cNvSpPr txBox="1"/>
            <p:nvPr/>
          </p:nvSpPr>
          <p:spPr>
            <a:xfrm>
              <a:off x="249573" y="702140"/>
              <a:ext cx="3429331" cy="411309"/>
            </a:xfrm>
            <a:prstGeom prst="rect">
              <a:avLst/>
            </a:prstGeom>
          </p:spPr>
          <p:txBody>
            <a:bodyPr lIns="0" tIns="0" rIns="0" bIns="0" rtlCol="0" anchor="t">
              <a:spAutoFit/>
            </a:bodyPr>
            <a:lstStyle/>
            <a:p>
              <a:pPr algn="ctr">
                <a:lnSpc>
                  <a:spcPts val="2600"/>
                </a:lnSpc>
              </a:pPr>
              <a:r>
                <a:rPr lang="en-US" sz="2000" b="1" spc="80" dirty="0">
                  <a:latin typeface="Open Sauce Light"/>
                </a:rPr>
                <a:t>19BCE0215</a:t>
              </a:r>
            </a:p>
          </p:txBody>
        </p:sp>
        <p:sp>
          <p:nvSpPr>
            <p:cNvPr id="52" name="TextBox 22">
              <a:extLst>
                <a:ext uri="{FF2B5EF4-FFF2-40B4-BE49-F238E27FC236}">
                  <a16:creationId xmlns:a16="http://schemas.microsoft.com/office/drawing/2014/main" id="{EA2D6E4B-403D-4B17-A0CC-9E4C81816809}"/>
                </a:ext>
              </a:extLst>
            </p:cNvPr>
            <p:cNvSpPr txBox="1"/>
            <p:nvPr/>
          </p:nvSpPr>
          <p:spPr>
            <a:xfrm>
              <a:off x="0" y="-19049"/>
              <a:ext cx="4058182" cy="520571"/>
            </a:xfrm>
            <a:prstGeom prst="rect">
              <a:avLst/>
            </a:prstGeom>
          </p:spPr>
          <p:txBody>
            <a:bodyPr wrap="square" lIns="0" tIns="0" rIns="0" bIns="0" rtlCol="0" anchor="t">
              <a:spAutoFit/>
            </a:bodyPr>
            <a:lstStyle/>
            <a:p>
              <a:pPr algn="ctr">
                <a:lnSpc>
                  <a:spcPts val="3250"/>
                </a:lnSpc>
              </a:pPr>
              <a:r>
                <a:rPr lang="en-US" sz="2500" b="1" spc="100" dirty="0">
                  <a:latin typeface="Open Sauce Light Bold"/>
                </a:rPr>
                <a:t>Vibhu Kumar Singh</a:t>
              </a:r>
            </a:p>
          </p:txBody>
        </p:sp>
      </p:grpSp>
      <p:grpSp>
        <p:nvGrpSpPr>
          <p:cNvPr id="53" name="Group 20">
            <a:extLst>
              <a:ext uri="{FF2B5EF4-FFF2-40B4-BE49-F238E27FC236}">
                <a16:creationId xmlns:a16="http://schemas.microsoft.com/office/drawing/2014/main" id="{A27B44BC-F2C1-4861-851C-C5136A548CD7}"/>
              </a:ext>
            </a:extLst>
          </p:cNvPr>
          <p:cNvGrpSpPr/>
          <p:nvPr/>
        </p:nvGrpSpPr>
        <p:grpSpPr>
          <a:xfrm>
            <a:off x="10228991" y="6724122"/>
            <a:ext cx="3043636" cy="849373"/>
            <a:chOff x="0" y="-19049"/>
            <a:chExt cx="4058182" cy="1132498"/>
          </a:xfrm>
        </p:grpSpPr>
        <p:sp>
          <p:nvSpPr>
            <p:cNvPr id="54" name="TextBox 21">
              <a:extLst>
                <a:ext uri="{FF2B5EF4-FFF2-40B4-BE49-F238E27FC236}">
                  <a16:creationId xmlns:a16="http://schemas.microsoft.com/office/drawing/2014/main" id="{37A35F28-5879-4EE8-9B91-864A18A654CC}"/>
                </a:ext>
              </a:extLst>
            </p:cNvPr>
            <p:cNvSpPr txBox="1"/>
            <p:nvPr/>
          </p:nvSpPr>
          <p:spPr>
            <a:xfrm>
              <a:off x="249573" y="702140"/>
              <a:ext cx="3429331" cy="411309"/>
            </a:xfrm>
            <a:prstGeom prst="rect">
              <a:avLst/>
            </a:prstGeom>
          </p:spPr>
          <p:txBody>
            <a:bodyPr lIns="0" tIns="0" rIns="0" bIns="0" rtlCol="0" anchor="t">
              <a:spAutoFit/>
            </a:bodyPr>
            <a:lstStyle/>
            <a:p>
              <a:pPr algn="ctr">
                <a:lnSpc>
                  <a:spcPts val="2600"/>
                </a:lnSpc>
              </a:pPr>
              <a:r>
                <a:rPr lang="en-US" sz="2000" b="1" spc="80" dirty="0">
                  <a:latin typeface="Open Sauce Light"/>
                </a:rPr>
                <a:t>19BCE0616</a:t>
              </a:r>
            </a:p>
          </p:txBody>
        </p:sp>
        <p:sp>
          <p:nvSpPr>
            <p:cNvPr id="55" name="TextBox 22">
              <a:extLst>
                <a:ext uri="{FF2B5EF4-FFF2-40B4-BE49-F238E27FC236}">
                  <a16:creationId xmlns:a16="http://schemas.microsoft.com/office/drawing/2014/main" id="{D99C7F89-F445-4CE9-94CB-16BECE0FD96E}"/>
                </a:ext>
              </a:extLst>
            </p:cNvPr>
            <p:cNvSpPr txBox="1"/>
            <p:nvPr/>
          </p:nvSpPr>
          <p:spPr>
            <a:xfrm>
              <a:off x="0" y="-19049"/>
              <a:ext cx="4058182" cy="520571"/>
            </a:xfrm>
            <a:prstGeom prst="rect">
              <a:avLst/>
            </a:prstGeom>
          </p:spPr>
          <p:txBody>
            <a:bodyPr wrap="square" lIns="0" tIns="0" rIns="0" bIns="0" rtlCol="0" anchor="t">
              <a:spAutoFit/>
            </a:bodyPr>
            <a:lstStyle/>
            <a:p>
              <a:pPr algn="ctr">
                <a:lnSpc>
                  <a:spcPts val="3250"/>
                </a:lnSpc>
              </a:pPr>
              <a:r>
                <a:rPr lang="en-US" sz="2500" b="1" spc="100" dirty="0">
                  <a:latin typeface="Open Sauce Light Bold"/>
                </a:rPr>
                <a:t>Aaron </a:t>
              </a:r>
              <a:r>
                <a:rPr lang="en-US" sz="2500" b="1" spc="100" dirty="0" err="1">
                  <a:latin typeface="Open Sauce Light Bold"/>
                </a:rPr>
                <a:t>Niju</a:t>
              </a:r>
              <a:r>
                <a:rPr lang="en-US" sz="2500" b="1" spc="100" dirty="0">
                  <a:latin typeface="Open Sauce Light Bold"/>
                </a:rPr>
                <a:t> John</a:t>
              </a:r>
            </a:p>
          </p:txBody>
        </p:sp>
      </p:grpSp>
      <p:grpSp>
        <p:nvGrpSpPr>
          <p:cNvPr id="56" name="Group 20">
            <a:extLst>
              <a:ext uri="{FF2B5EF4-FFF2-40B4-BE49-F238E27FC236}">
                <a16:creationId xmlns:a16="http://schemas.microsoft.com/office/drawing/2014/main" id="{DAD4E15C-8D75-4EC6-8A5D-98832B8F3042}"/>
              </a:ext>
            </a:extLst>
          </p:cNvPr>
          <p:cNvGrpSpPr/>
          <p:nvPr/>
        </p:nvGrpSpPr>
        <p:grpSpPr>
          <a:xfrm>
            <a:off x="14782800" y="6710025"/>
            <a:ext cx="3043636" cy="849373"/>
            <a:chOff x="0" y="-19049"/>
            <a:chExt cx="4058182" cy="1132498"/>
          </a:xfrm>
        </p:grpSpPr>
        <p:sp>
          <p:nvSpPr>
            <p:cNvPr id="57" name="TextBox 21">
              <a:extLst>
                <a:ext uri="{FF2B5EF4-FFF2-40B4-BE49-F238E27FC236}">
                  <a16:creationId xmlns:a16="http://schemas.microsoft.com/office/drawing/2014/main" id="{BD3A91FD-0C6B-4346-A6A2-8F0E8147FDF6}"/>
                </a:ext>
              </a:extLst>
            </p:cNvPr>
            <p:cNvSpPr txBox="1"/>
            <p:nvPr/>
          </p:nvSpPr>
          <p:spPr>
            <a:xfrm>
              <a:off x="249573" y="702140"/>
              <a:ext cx="3429331" cy="411309"/>
            </a:xfrm>
            <a:prstGeom prst="rect">
              <a:avLst/>
            </a:prstGeom>
          </p:spPr>
          <p:txBody>
            <a:bodyPr lIns="0" tIns="0" rIns="0" bIns="0" rtlCol="0" anchor="t">
              <a:spAutoFit/>
            </a:bodyPr>
            <a:lstStyle/>
            <a:p>
              <a:pPr algn="ctr">
                <a:lnSpc>
                  <a:spcPts val="2600"/>
                </a:lnSpc>
              </a:pPr>
              <a:r>
                <a:rPr lang="en-US" sz="2000" b="1" spc="80" dirty="0">
                  <a:latin typeface="Open Sauce Light"/>
                </a:rPr>
                <a:t>19BCE0634</a:t>
              </a:r>
            </a:p>
          </p:txBody>
        </p:sp>
        <p:sp>
          <p:nvSpPr>
            <p:cNvPr id="58" name="TextBox 22">
              <a:extLst>
                <a:ext uri="{FF2B5EF4-FFF2-40B4-BE49-F238E27FC236}">
                  <a16:creationId xmlns:a16="http://schemas.microsoft.com/office/drawing/2014/main" id="{3E59BA84-2181-4EBB-AAA3-99D27ABE4D2D}"/>
                </a:ext>
              </a:extLst>
            </p:cNvPr>
            <p:cNvSpPr txBox="1"/>
            <p:nvPr/>
          </p:nvSpPr>
          <p:spPr>
            <a:xfrm>
              <a:off x="0" y="-19049"/>
              <a:ext cx="4058182" cy="520571"/>
            </a:xfrm>
            <a:prstGeom prst="rect">
              <a:avLst/>
            </a:prstGeom>
          </p:spPr>
          <p:txBody>
            <a:bodyPr wrap="square" lIns="0" tIns="0" rIns="0" bIns="0" rtlCol="0" anchor="t">
              <a:spAutoFit/>
            </a:bodyPr>
            <a:lstStyle/>
            <a:p>
              <a:pPr algn="ctr">
                <a:lnSpc>
                  <a:spcPts val="3250"/>
                </a:lnSpc>
              </a:pPr>
              <a:r>
                <a:rPr lang="en-US" sz="2500" b="1" spc="100" dirty="0" err="1">
                  <a:latin typeface="Open Sauce Light Bold"/>
                </a:rPr>
                <a:t>Avnish</a:t>
              </a:r>
              <a:r>
                <a:rPr lang="en-US" sz="2500" b="1" spc="100" dirty="0">
                  <a:latin typeface="Open Sauce Light Bold"/>
                </a:rPr>
                <a:t> Tiwari</a:t>
              </a:r>
            </a:p>
          </p:txBody>
        </p:sp>
      </p:grpSp>
      <p:sp>
        <p:nvSpPr>
          <p:cNvPr id="74" name="TextBox 6">
            <a:extLst>
              <a:ext uri="{FF2B5EF4-FFF2-40B4-BE49-F238E27FC236}">
                <a16:creationId xmlns:a16="http://schemas.microsoft.com/office/drawing/2014/main" id="{2862BDAB-D065-4919-982E-94943514B739}"/>
              </a:ext>
            </a:extLst>
          </p:cNvPr>
          <p:cNvSpPr txBox="1"/>
          <p:nvPr/>
        </p:nvSpPr>
        <p:spPr>
          <a:xfrm>
            <a:off x="1028700" y="9214252"/>
            <a:ext cx="7868658" cy="469616"/>
          </a:xfrm>
          <a:prstGeom prst="rect">
            <a:avLst/>
          </a:prstGeom>
        </p:spPr>
        <p:txBody>
          <a:bodyPr lIns="0" tIns="0" rIns="0" bIns="0" rtlCol="0" anchor="t">
            <a:spAutoFit/>
          </a:bodyPr>
          <a:lstStyle/>
          <a:p>
            <a:pPr>
              <a:lnSpc>
                <a:spcPts val="3919"/>
              </a:lnSpc>
            </a:pPr>
            <a:r>
              <a:rPr lang="en-US" sz="2800" spc="140" dirty="0">
                <a:solidFill>
                  <a:srgbClr val="FFFFFF"/>
                </a:solidFill>
                <a:latin typeface="Assistant Regular"/>
              </a:rPr>
              <a:t>Operating System Project</a:t>
            </a:r>
          </a:p>
        </p:txBody>
      </p:sp>
      <p:grpSp>
        <p:nvGrpSpPr>
          <p:cNvPr id="75" name="Group 4">
            <a:extLst>
              <a:ext uri="{FF2B5EF4-FFF2-40B4-BE49-F238E27FC236}">
                <a16:creationId xmlns:a16="http://schemas.microsoft.com/office/drawing/2014/main" id="{AB831AB8-C00E-4EA6-8C17-65CC9EC4FC3A}"/>
              </a:ext>
            </a:extLst>
          </p:cNvPr>
          <p:cNvGrpSpPr/>
          <p:nvPr/>
        </p:nvGrpSpPr>
        <p:grpSpPr>
          <a:xfrm>
            <a:off x="-680011" y="8526104"/>
            <a:ext cx="19752636" cy="2301420"/>
            <a:chOff x="0" y="0"/>
            <a:chExt cx="26336849" cy="3068560"/>
          </a:xfrm>
          <a:solidFill>
            <a:schemeClr val="bg2">
              <a:lumMod val="50000"/>
            </a:schemeClr>
          </a:solidFill>
        </p:grpSpPr>
        <p:sp>
          <p:nvSpPr>
            <p:cNvPr id="76" name="AutoShape 5">
              <a:extLst>
                <a:ext uri="{FF2B5EF4-FFF2-40B4-BE49-F238E27FC236}">
                  <a16:creationId xmlns:a16="http://schemas.microsoft.com/office/drawing/2014/main" id="{668FA4EC-9201-44A3-BAA3-83664338AB46}"/>
                </a:ext>
              </a:extLst>
            </p:cNvPr>
            <p:cNvSpPr/>
            <p:nvPr/>
          </p:nvSpPr>
          <p:spPr>
            <a:xfrm>
              <a:off x="0" y="0"/>
              <a:ext cx="26336849" cy="3068560"/>
            </a:xfrm>
            <a:prstGeom prst="rect">
              <a:avLst/>
            </a:prstGeom>
            <a:grpFill/>
            <a:ln>
              <a:noFill/>
            </a:ln>
          </p:spPr>
          <p:style>
            <a:lnRef idx="0">
              <a:scrgbClr r="0" g="0" b="0"/>
            </a:lnRef>
            <a:fillRef idx="0">
              <a:scrgbClr r="0" g="0" b="0"/>
            </a:fillRef>
            <a:effectRef idx="0">
              <a:scrgbClr r="0" g="0" b="0"/>
            </a:effectRef>
            <a:fontRef idx="minor">
              <a:schemeClr val="lt1"/>
            </a:fontRef>
          </p:style>
          <p:txBody>
            <a:bodyPr/>
            <a:lstStyle/>
            <a:p>
              <a:endParaRPr lang="en-IN" dirty="0"/>
            </a:p>
          </p:txBody>
        </p:sp>
        <p:sp>
          <p:nvSpPr>
            <p:cNvPr id="77" name="TextBox 6">
              <a:extLst>
                <a:ext uri="{FF2B5EF4-FFF2-40B4-BE49-F238E27FC236}">
                  <a16:creationId xmlns:a16="http://schemas.microsoft.com/office/drawing/2014/main" id="{BA8AFBE4-0A03-4EF2-82B8-03868C1ECD34}"/>
                </a:ext>
              </a:extLst>
            </p:cNvPr>
            <p:cNvSpPr txBox="1"/>
            <p:nvPr/>
          </p:nvSpPr>
          <p:spPr>
            <a:xfrm>
              <a:off x="2278281" y="917531"/>
              <a:ext cx="10491544" cy="626155"/>
            </a:xfrm>
            <a:prstGeom prst="rect">
              <a:avLst/>
            </a:prstGeom>
            <a:grpFill/>
            <a:ln>
              <a:noFill/>
            </a:ln>
          </p:spPr>
          <p:style>
            <a:lnRef idx="0">
              <a:scrgbClr r="0" g="0" b="0"/>
            </a:lnRef>
            <a:fillRef idx="0">
              <a:scrgbClr r="0" g="0" b="0"/>
            </a:fillRef>
            <a:effectRef idx="0">
              <a:scrgbClr r="0" g="0" b="0"/>
            </a:effectRef>
            <a:fontRef idx="minor">
              <a:schemeClr val="lt1"/>
            </a:fontRef>
          </p:style>
          <p:txBody>
            <a:bodyPr lIns="0" tIns="0" rIns="0" bIns="0" rtlCol="0" anchor="t">
              <a:spAutoFit/>
            </a:bodyPr>
            <a:lstStyle/>
            <a:p>
              <a:pPr>
                <a:lnSpc>
                  <a:spcPts val="3919"/>
                </a:lnSpc>
              </a:pPr>
              <a:r>
                <a:rPr lang="en-US" sz="2800" spc="140">
                  <a:solidFill>
                    <a:srgbClr val="FFFFFF"/>
                  </a:solidFill>
                  <a:latin typeface="Assistant Regular"/>
                </a:rPr>
                <a:t>Operating System Project</a:t>
              </a:r>
              <a:endParaRPr lang="en-US" sz="2800" spc="140" dirty="0">
                <a:solidFill>
                  <a:srgbClr val="FFFFFF"/>
                </a:solidFill>
                <a:latin typeface="Assistant Regular"/>
              </a:endParaRPr>
            </a:p>
          </p:txBody>
        </p:sp>
      </p:grpSp>
      <p:sp>
        <p:nvSpPr>
          <p:cNvPr id="2" name="TextBox 6">
            <a:extLst>
              <a:ext uri="{FF2B5EF4-FFF2-40B4-BE49-F238E27FC236}">
                <a16:creationId xmlns:a16="http://schemas.microsoft.com/office/drawing/2014/main" id="{63DE2F4A-8A96-44B4-959B-B5FE08533CB1}"/>
              </a:ext>
            </a:extLst>
          </p:cNvPr>
          <p:cNvSpPr txBox="1"/>
          <p:nvPr/>
        </p:nvSpPr>
        <p:spPr>
          <a:xfrm>
            <a:off x="12268200" y="9214252"/>
            <a:ext cx="7868658" cy="469616"/>
          </a:xfrm>
          <a:prstGeom prst="rect">
            <a:avLst/>
          </a:prstGeom>
        </p:spPr>
        <p:txBody>
          <a:bodyPr lIns="0" tIns="0" rIns="0" bIns="0" rtlCol="0" anchor="t">
            <a:spAutoFit/>
          </a:bodyPr>
          <a:lstStyle/>
          <a:p>
            <a:pPr>
              <a:lnSpc>
                <a:spcPts val="3919"/>
              </a:lnSpc>
            </a:pPr>
            <a:r>
              <a:rPr lang="en-US" sz="2800" spc="140" dirty="0">
                <a:solidFill>
                  <a:srgbClr val="FFFFFF"/>
                </a:solidFill>
                <a:latin typeface="Assistant Regular"/>
              </a:rPr>
              <a:t>Submitted to: Manikandan K.</a:t>
            </a:r>
          </a:p>
        </p:txBody>
      </p:sp>
    </p:spTree>
    <p:extLst>
      <p:ext uri="{BB962C8B-B14F-4D97-AF65-F5344CB8AC3E}">
        <p14:creationId xmlns:p14="http://schemas.microsoft.com/office/powerpoint/2010/main" val="773939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EE1D5B66-C309-425E-82F2-5AB7723A0A1A}"/>
              </a:ext>
            </a:extLst>
          </p:cNvPr>
          <p:cNvGrpSpPr/>
          <p:nvPr/>
        </p:nvGrpSpPr>
        <p:grpSpPr>
          <a:xfrm>
            <a:off x="7458907" y="1979678"/>
            <a:ext cx="9439274" cy="6327642"/>
            <a:chOff x="-2246791" y="0"/>
            <a:chExt cx="12585698" cy="8436857"/>
          </a:xfrm>
        </p:grpSpPr>
        <p:sp>
          <p:nvSpPr>
            <p:cNvPr id="3" name="TextBox 12">
              <a:extLst>
                <a:ext uri="{FF2B5EF4-FFF2-40B4-BE49-F238E27FC236}">
                  <a16:creationId xmlns:a16="http://schemas.microsoft.com/office/drawing/2014/main" id="{DFC62626-0DAF-4415-8069-FBBBD201A83F}"/>
                </a:ext>
              </a:extLst>
            </p:cNvPr>
            <p:cNvSpPr txBox="1"/>
            <p:nvPr/>
          </p:nvSpPr>
          <p:spPr>
            <a:xfrm>
              <a:off x="-2246791" y="2155667"/>
              <a:ext cx="12585698" cy="1692771"/>
            </a:xfrm>
            <a:prstGeom prst="rect">
              <a:avLst/>
            </a:prstGeom>
          </p:spPr>
          <p:txBody>
            <a:bodyPr wrap="square" lIns="0" tIns="0" rIns="0" bIns="0" rtlCol="0" anchor="t">
              <a:spAutoFit/>
            </a:bodyPr>
            <a:lstStyle/>
            <a:p>
              <a:pPr algn="ctr">
                <a:lnSpc>
                  <a:spcPts val="9900"/>
                </a:lnSpc>
              </a:pPr>
              <a:r>
                <a:rPr lang="en-US" sz="9000" dirty="0">
                  <a:solidFill>
                    <a:srgbClr val="000000"/>
                  </a:solidFill>
                  <a:latin typeface="Glacial Indifference"/>
                </a:rPr>
                <a:t>Literature Review</a:t>
              </a:r>
            </a:p>
          </p:txBody>
        </p:sp>
        <p:sp>
          <p:nvSpPr>
            <p:cNvPr id="4" name="TextBox 13">
              <a:extLst>
                <a:ext uri="{FF2B5EF4-FFF2-40B4-BE49-F238E27FC236}">
                  <a16:creationId xmlns:a16="http://schemas.microsoft.com/office/drawing/2014/main" id="{665F8436-98F6-4818-B710-E454F24867F8}"/>
                </a:ext>
              </a:extLst>
            </p:cNvPr>
            <p:cNvSpPr txBox="1"/>
            <p:nvPr/>
          </p:nvSpPr>
          <p:spPr>
            <a:xfrm>
              <a:off x="2300377" y="3802283"/>
              <a:ext cx="3491361" cy="2462212"/>
            </a:xfrm>
            <a:prstGeom prst="rect">
              <a:avLst/>
            </a:prstGeom>
          </p:spPr>
          <p:txBody>
            <a:bodyPr lIns="0" tIns="0" rIns="0" bIns="0" rtlCol="0" anchor="t">
              <a:spAutoFit/>
            </a:bodyPr>
            <a:lstStyle/>
            <a:p>
              <a:pPr algn="ctr">
                <a:lnSpc>
                  <a:spcPts val="7150"/>
                </a:lnSpc>
              </a:pPr>
              <a:r>
                <a:rPr lang="en-US" sz="6500" dirty="0">
                  <a:solidFill>
                    <a:srgbClr val="000000"/>
                  </a:solidFill>
                  <a:latin typeface="Glacial Indifference"/>
                </a:rPr>
                <a:t>Part 03</a:t>
              </a:r>
            </a:p>
          </p:txBody>
        </p:sp>
        <p:sp>
          <p:nvSpPr>
            <p:cNvPr id="5" name="AutoShape 14">
              <a:extLst>
                <a:ext uri="{FF2B5EF4-FFF2-40B4-BE49-F238E27FC236}">
                  <a16:creationId xmlns:a16="http://schemas.microsoft.com/office/drawing/2014/main" id="{49529639-C240-4E4C-B231-3CE60BD8DE63}"/>
                </a:ext>
              </a:extLst>
            </p:cNvPr>
            <p:cNvSpPr/>
            <p:nvPr/>
          </p:nvSpPr>
          <p:spPr>
            <a:xfrm rot="-10800000">
              <a:off x="4033361" y="0"/>
              <a:ext cx="12700" cy="1963215"/>
            </a:xfrm>
            <a:prstGeom prst="rect">
              <a:avLst/>
            </a:prstGeom>
            <a:solidFill>
              <a:srgbClr val="000000"/>
            </a:solidFill>
          </p:spPr>
        </p:sp>
        <p:sp>
          <p:nvSpPr>
            <p:cNvPr id="6" name="AutoShape 15">
              <a:extLst>
                <a:ext uri="{FF2B5EF4-FFF2-40B4-BE49-F238E27FC236}">
                  <a16:creationId xmlns:a16="http://schemas.microsoft.com/office/drawing/2014/main" id="{5D9DEBAE-8A1E-48CA-800C-46149617D8EC}"/>
                </a:ext>
              </a:extLst>
            </p:cNvPr>
            <p:cNvSpPr/>
            <p:nvPr/>
          </p:nvSpPr>
          <p:spPr>
            <a:xfrm rot="10800000">
              <a:off x="4033361" y="6473642"/>
              <a:ext cx="12700" cy="1963215"/>
            </a:xfrm>
            <a:prstGeom prst="rect">
              <a:avLst/>
            </a:prstGeom>
            <a:solidFill>
              <a:srgbClr val="000000"/>
            </a:solidFill>
          </p:spPr>
        </p:sp>
      </p:grpSp>
      <p:pic>
        <p:nvPicPr>
          <p:cNvPr id="10" name="Picture 9">
            <a:extLst>
              <a:ext uri="{FF2B5EF4-FFF2-40B4-BE49-F238E27FC236}">
                <a16:creationId xmlns:a16="http://schemas.microsoft.com/office/drawing/2014/main" id="{0B2E707D-72E4-4565-A495-56D55ED1A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240" y="2427606"/>
            <a:ext cx="4876800" cy="4876800"/>
          </a:xfrm>
          <a:prstGeom prst="rect">
            <a:avLst/>
          </a:prstGeom>
        </p:spPr>
      </p:pic>
    </p:spTree>
    <p:extLst>
      <p:ext uri="{BB962C8B-B14F-4D97-AF65-F5344CB8AC3E}">
        <p14:creationId xmlns:p14="http://schemas.microsoft.com/office/powerpoint/2010/main" val="3478709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039600" y="3876586"/>
            <a:ext cx="6042386" cy="1952714"/>
          </a:xfrm>
          <a:prstGeom prst="rect">
            <a:avLst/>
          </a:prstGeom>
        </p:spPr>
        <p:txBody>
          <a:bodyPr wrap="square" lIns="0" tIns="0" rIns="0" bIns="0" rtlCol="0" anchor="t">
            <a:spAutoFit/>
          </a:bodyPr>
          <a:lstStyle/>
          <a:p>
            <a:pPr algn="r">
              <a:lnSpc>
                <a:spcPct val="115000"/>
              </a:lnSpc>
            </a:pPr>
            <a:r>
              <a:rPr lang="en-IN" sz="2800" b="1" dirty="0">
                <a:effectLst/>
                <a:latin typeface="Assistant Bold" panose="020B0604020202020204" charset="-79"/>
                <a:ea typeface="Times New Roman" panose="02020603050405020304" pitchFamily="18" charset="0"/>
                <a:cs typeface="Assistant Bold" panose="020B0604020202020204" charset="-79"/>
              </a:rPr>
              <a:t>Linux Kernel Development – Ian </a:t>
            </a:r>
            <a:r>
              <a:rPr lang="en-IN" sz="2800" b="1" dirty="0" err="1">
                <a:effectLst/>
                <a:latin typeface="Assistant Bold" panose="020B0604020202020204" charset="-79"/>
                <a:ea typeface="Times New Roman" panose="02020603050405020304" pitchFamily="18" charset="0"/>
                <a:cs typeface="Assistant Bold" panose="020B0604020202020204" charset="-79"/>
              </a:rPr>
              <a:t>McDonnald</a:t>
            </a:r>
            <a:r>
              <a:rPr lang="en-IN" sz="2800" b="1" dirty="0">
                <a:effectLst/>
                <a:latin typeface="Assistant Bold" panose="020B0604020202020204" charset="-79"/>
                <a:ea typeface="Times New Roman" panose="02020603050405020304" pitchFamily="18" charset="0"/>
                <a:cs typeface="Assistant Bold" panose="020B0604020202020204" charset="-79"/>
              </a:rPr>
              <a:t> – Fifth New Zealand Computer Science Research Student Conference, 2007</a:t>
            </a:r>
            <a:endParaRPr lang="en-IN" sz="2800" dirty="0">
              <a:effectLst/>
              <a:latin typeface="Assistant Bold" panose="020B0604020202020204" charset="-79"/>
              <a:ea typeface="Arial" panose="020B0604020202020204" pitchFamily="34" charset="0"/>
              <a:cs typeface="Assistant Bold" panose="020B0604020202020204" charset="-79"/>
            </a:endParaRPr>
          </a:p>
        </p:txBody>
      </p:sp>
      <p:sp>
        <p:nvSpPr>
          <p:cNvPr id="3" name="AutoShape 3"/>
          <p:cNvSpPr/>
          <p:nvPr/>
        </p:nvSpPr>
        <p:spPr>
          <a:xfrm>
            <a:off x="1028700" y="1334616"/>
            <a:ext cx="381000" cy="342900"/>
          </a:xfrm>
          <a:prstGeom prst="rect">
            <a:avLst/>
          </a:prstGeom>
          <a:solidFill>
            <a:srgbClr val="111B1E"/>
          </a:solidFill>
        </p:spPr>
      </p:sp>
      <p:sp>
        <p:nvSpPr>
          <p:cNvPr id="4" name="AutoShape 4"/>
          <p:cNvSpPr/>
          <p:nvPr/>
        </p:nvSpPr>
        <p:spPr>
          <a:xfrm>
            <a:off x="1028700" y="4279739"/>
            <a:ext cx="381000" cy="342900"/>
          </a:xfrm>
          <a:prstGeom prst="rect">
            <a:avLst/>
          </a:prstGeom>
          <a:solidFill>
            <a:srgbClr val="111B1E"/>
          </a:solidFill>
        </p:spPr>
      </p:sp>
      <p:sp>
        <p:nvSpPr>
          <p:cNvPr id="5" name="AutoShape 5"/>
          <p:cNvSpPr/>
          <p:nvPr/>
        </p:nvSpPr>
        <p:spPr>
          <a:xfrm>
            <a:off x="1028700" y="7292997"/>
            <a:ext cx="381000" cy="342900"/>
          </a:xfrm>
          <a:prstGeom prst="rect">
            <a:avLst/>
          </a:prstGeom>
          <a:solidFill>
            <a:srgbClr val="111B1E"/>
          </a:solidFill>
        </p:spPr>
      </p:sp>
      <p:grpSp>
        <p:nvGrpSpPr>
          <p:cNvPr id="6" name="Group 6"/>
          <p:cNvGrpSpPr/>
          <p:nvPr/>
        </p:nvGrpSpPr>
        <p:grpSpPr>
          <a:xfrm>
            <a:off x="2390467" y="1306041"/>
            <a:ext cx="9192092" cy="2175872"/>
            <a:chOff x="0" y="-38100"/>
            <a:chExt cx="12256123" cy="2901163"/>
          </a:xfrm>
        </p:grpSpPr>
        <p:sp>
          <p:nvSpPr>
            <p:cNvPr id="7" name="TextBox 7"/>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Problem Statement</a:t>
              </a:r>
            </a:p>
          </p:txBody>
        </p:sp>
        <p:sp>
          <p:nvSpPr>
            <p:cNvPr id="8" name="TextBox 8"/>
            <p:cNvSpPr txBox="1"/>
            <p:nvPr/>
          </p:nvSpPr>
          <p:spPr>
            <a:xfrm>
              <a:off x="0" y="941340"/>
              <a:ext cx="12256123" cy="1921723"/>
            </a:xfrm>
            <a:prstGeom prst="rect">
              <a:avLst/>
            </a:prstGeom>
          </p:spPr>
          <p:txBody>
            <a:bodyPr wrap="square" lIns="0" tIns="0" rIns="0" bIns="0" rtlCol="0" anchor="t">
              <a:spAutoFit/>
            </a:bodyPr>
            <a:lstStyle/>
            <a:p>
              <a:pPr>
                <a:lnSpc>
                  <a:spcPts val="3919"/>
                </a:lnSpc>
              </a:pP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This research paper gives us insight into the world of Linux kernel development and gives us an overall glimpse of the process behind Linux kernel development from the social aspects to building the kernel to repeated testing to finally releasing the code. </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9" name="Group 9"/>
          <p:cNvGrpSpPr/>
          <p:nvPr/>
        </p:nvGrpSpPr>
        <p:grpSpPr>
          <a:xfrm>
            <a:off x="2390467" y="4251164"/>
            <a:ext cx="9192092" cy="2177667"/>
            <a:chOff x="0" y="-38100"/>
            <a:chExt cx="12256123" cy="2903556"/>
          </a:xfrm>
        </p:grpSpPr>
        <p:sp>
          <p:nvSpPr>
            <p:cNvPr id="10" name="TextBox 10"/>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Advantages</a:t>
              </a:r>
            </a:p>
          </p:txBody>
        </p:sp>
        <p:sp>
          <p:nvSpPr>
            <p:cNvPr id="11" name="TextBox 11"/>
            <p:cNvSpPr txBox="1"/>
            <p:nvPr/>
          </p:nvSpPr>
          <p:spPr>
            <a:xfrm>
              <a:off x="0" y="941340"/>
              <a:ext cx="12256123" cy="1924116"/>
            </a:xfrm>
            <a:prstGeom prst="rect">
              <a:avLst/>
            </a:prstGeom>
          </p:spPr>
          <p:txBody>
            <a:bodyPr wrap="square" lIns="0" tIns="0" rIns="0" bIns="0" rtlCol="0" anchor="t">
              <a:spAutoFit/>
            </a:bodyPr>
            <a:lstStyle/>
            <a:p>
              <a:pPr>
                <a:lnSpc>
                  <a:spcPts val="3919"/>
                </a:lnSpc>
              </a:pP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This research paper gives a complete overview on the various steps involved in the Linux kernel development and gives new kernel developers tips, </a:t>
              </a:r>
              <a:r>
                <a:rPr lang="en-IN" sz="2000" dirty="0">
                  <a:latin typeface="Calibri Light" panose="020F0302020204030204" pitchFamily="34" charset="0"/>
                  <a:cs typeface="Calibri Light" panose="020F0302020204030204" pitchFamily="34" charset="0"/>
                </a:rPr>
                <a:t>ticks</a:t>
              </a:r>
              <a:r>
                <a:rPr lang="en-IN" dirty="0">
                  <a:effectLst/>
                  <a:latin typeface="Calibri Light" panose="020F0302020204030204" pitchFamily="34" charset="0"/>
                  <a:ea typeface="Times New Roman" panose="02020603050405020304" pitchFamily="18" charset="0"/>
                  <a:cs typeface="Calibri Light" panose="020F0302020204030204" pitchFamily="34" charset="0"/>
                </a:rPr>
                <a:t> </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and caveats as well as commands and tools that can prove to be extremely useful in the development process.</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12" name="Group 12"/>
          <p:cNvGrpSpPr/>
          <p:nvPr/>
        </p:nvGrpSpPr>
        <p:grpSpPr>
          <a:xfrm>
            <a:off x="2390467" y="7264422"/>
            <a:ext cx="9192092" cy="1421691"/>
            <a:chOff x="0" y="-38100"/>
            <a:chExt cx="12256123" cy="1895588"/>
          </a:xfrm>
        </p:grpSpPr>
        <p:sp>
          <p:nvSpPr>
            <p:cNvPr id="13" name="TextBox 13"/>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Limitations</a:t>
              </a:r>
            </a:p>
          </p:txBody>
        </p:sp>
        <p:sp>
          <p:nvSpPr>
            <p:cNvPr id="14" name="TextBox 14"/>
            <p:cNvSpPr txBox="1"/>
            <p:nvPr/>
          </p:nvSpPr>
          <p:spPr>
            <a:xfrm>
              <a:off x="0" y="941340"/>
              <a:ext cx="12256123" cy="916148"/>
            </a:xfrm>
            <a:prstGeom prst="rect">
              <a:avLst/>
            </a:prstGeom>
          </p:spPr>
          <p:txBody>
            <a:bodyPr wrap="square" lIns="0" tIns="0" rIns="0" bIns="0" rtlCol="0" anchor="t">
              <a:spAutoFit/>
            </a:bodyPr>
            <a:lstStyle/>
            <a:p>
              <a:pPr>
                <a:lnSpc>
                  <a:spcPct val="115000"/>
                </a:lnSpc>
              </a:pP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While this research paper gives a complete overview on the various steps of Linux kernel development, it doesn’t give an in-depth analysis and explanation of each step.</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p:txBody>
        </p:sp>
      </p:grpSp>
      <p:sp>
        <p:nvSpPr>
          <p:cNvPr id="15" name="AutoShape 15"/>
          <p:cNvSpPr/>
          <p:nvPr/>
        </p:nvSpPr>
        <p:spPr>
          <a:xfrm>
            <a:off x="11963400" y="-596523"/>
            <a:ext cx="25347" cy="11612150"/>
          </a:xfrm>
          <a:prstGeom prst="rect">
            <a:avLst/>
          </a:prstGeom>
          <a:solidFill>
            <a:srgbClr val="111B1E">
              <a:alpha val="29803"/>
            </a:srgbClr>
          </a:solidFill>
        </p:spPr>
      </p:sp>
      <p:grpSp>
        <p:nvGrpSpPr>
          <p:cNvPr id="16" name="Group 16"/>
          <p:cNvGrpSpPr/>
          <p:nvPr/>
        </p:nvGrpSpPr>
        <p:grpSpPr>
          <a:xfrm>
            <a:off x="11353800" y="8526104"/>
            <a:ext cx="10341936" cy="2301420"/>
            <a:chOff x="-812800" y="0"/>
            <a:chExt cx="13789249" cy="3068560"/>
          </a:xfrm>
          <a:solidFill>
            <a:schemeClr val="bg2">
              <a:lumMod val="50000"/>
            </a:schemeClr>
          </a:solidFill>
        </p:grpSpPr>
        <p:sp>
          <p:nvSpPr>
            <p:cNvPr id="17" name="AutoShape 17"/>
            <p:cNvSpPr/>
            <p:nvPr/>
          </p:nvSpPr>
          <p:spPr>
            <a:xfrm>
              <a:off x="0" y="0"/>
              <a:ext cx="12976449" cy="3068560"/>
            </a:xfrm>
            <a:prstGeom prst="rect">
              <a:avLst/>
            </a:prstGeom>
            <a:grpFill/>
          </p:spPr>
        </p:sp>
        <p:sp>
          <p:nvSpPr>
            <p:cNvPr id="18" name="TextBox 18"/>
            <p:cNvSpPr txBox="1"/>
            <p:nvPr/>
          </p:nvSpPr>
          <p:spPr>
            <a:xfrm>
              <a:off x="-812800" y="928636"/>
              <a:ext cx="9008029" cy="552716"/>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tIns="0" rIns="0" bIns="0" rtlCol="0" anchor="t">
              <a:spAutoFit/>
            </a:bodyPr>
            <a:lstStyle/>
            <a:p>
              <a:pPr algn="r">
                <a:lnSpc>
                  <a:spcPts val="3359"/>
                </a:lnSpc>
              </a:pPr>
              <a:r>
                <a:rPr lang="en-US" sz="2399" spc="143" dirty="0">
                  <a:solidFill>
                    <a:srgbClr val="FFFFFF"/>
                  </a:solidFill>
                  <a:latin typeface="Cormorant Garamond Bold"/>
                </a:rPr>
                <a:t>VIT Vellore • Oct. 28, 2020</a:t>
              </a:r>
            </a:p>
          </p:txBody>
        </p:sp>
      </p:grpSp>
      <p:sp>
        <p:nvSpPr>
          <p:cNvPr id="19" name="AutoShape 19"/>
          <p:cNvSpPr/>
          <p:nvPr/>
        </p:nvSpPr>
        <p:spPr>
          <a:xfrm>
            <a:off x="-495300" y="-627128"/>
            <a:ext cx="664536" cy="11483520"/>
          </a:xfrm>
          <a:prstGeom prst="rect">
            <a:avLst/>
          </a:prstGeom>
          <a:solidFill>
            <a:schemeClr val="bg2">
              <a:lumMod val="50000"/>
            </a:schemeClr>
          </a:solidFill>
        </p:spPr>
      </p:sp>
      <p:sp>
        <p:nvSpPr>
          <p:cNvPr id="20" name="TextBox 19">
            <a:extLst>
              <a:ext uri="{FF2B5EF4-FFF2-40B4-BE49-F238E27FC236}">
                <a16:creationId xmlns:a16="http://schemas.microsoft.com/office/drawing/2014/main" id="{F74E6210-3976-4C9F-A4ED-DD54F20A9C4E}"/>
              </a:ext>
            </a:extLst>
          </p:cNvPr>
          <p:cNvSpPr txBox="1"/>
          <p:nvPr/>
        </p:nvSpPr>
        <p:spPr>
          <a:xfrm>
            <a:off x="14511456" y="1660595"/>
            <a:ext cx="2302619" cy="2215991"/>
          </a:xfrm>
          <a:prstGeom prst="rect">
            <a:avLst/>
          </a:prstGeom>
          <a:noFill/>
        </p:spPr>
        <p:txBody>
          <a:bodyPr wrap="square" rtlCol="0">
            <a:spAutoFit/>
          </a:bodyPr>
          <a:lstStyle/>
          <a:p>
            <a:r>
              <a:rPr lang="en-US"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a:t>
            </a:r>
            <a:endParaRPr lang="en-IN"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4800" y="3228417"/>
            <a:ext cx="5301400" cy="2943755"/>
          </a:xfrm>
          <a:prstGeom prst="rect">
            <a:avLst/>
          </a:prstGeom>
        </p:spPr>
        <p:txBody>
          <a:bodyPr wrap="square" lIns="0" tIns="0" rIns="0" bIns="0" rtlCol="0" anchor="t">
            <a:spAutoFit/>
          </a:bodyPr>
          <a:lstStyle/>
          <a:p>
            <a:pPr>
              <a:lnSpc>
                <a:spcPct val="115000"/>
              </a:lnSpc>
            </a:pPr>
            <a:r>
              <a:rPr lang="en-IN" sz="2800" b="1" dirty="0">
                <a:effectLst/>
                <a:latin typeface="Assistant Bold" panose="020B0604020202020204" charset="-79"/>
                <a:ea typeface="Times New Roman" panose="02020603050405020304" pitchFamily="18" charset="0"/>
                <a:cs typeface="Assistant Bold" panose="020B0604020202020204" charset="-79"/>
              </a:rPr>
              <a:t>Research of an architecture of operating system kernel based on modularity concept -  </a:t>
            </a:r>
            <a:r>
              <a:rPr lang="en-IN" sz="2800" b="1" dirty="0" err="1">
                <a:effectLst/>
                <a:latin typeface="Assistant Bold" panose="020B0604020202020204" charset="-79"/>
                <a:ea typeface="Times New Roman" panose="02020603050405020304" pitchFamily="18" charset="0"/>
                <a:cs typeface="Assistant Bold" panose="020B0604020202020204" charset="-79"/>
              </a:rPr>
              <a:t>Hongbiao</a:t>
            </a:r>
            <a:r>
              <a:rPr lang="en-IN" sz="2800" b="1" dirty="0">
                <a:effectLst/>
                <a:latin typeface="Assistant Bold" panose="020B0604020202020204" charset="-79"/>
                <a:ea typeface="Times New Roman" panose="02020603050405020304" pitchFamily="18" charset="0"/>
                <a:cs typeface="Assistant Bold" panose="020B0604020202020204" charset="-79"/>
              </a:rPr>
              <a:t> </a:t>
            </a:r>
            <a:r>
              <a:rPr lang="en-IN" sz="2800" b="1" dirty="0">
                <a:latin typeface="Assistant Bold" panose="020B0604020202020204" charset="-79"/>
                <a:cs typeface="Assistant Bold" panose="020B0604020202020204" charset="-79"/>
              </a:rPr>
              <a:t>Jiang, </a:t>
            </a:r>
            <a:r>
              <a:rPr lang="en-IN" sz="2800" b="1" dirty="0" err="1">
                <a:latin typeface="Assistant Bold" panose="020B0604020202020204" charset="-79"/>
                <a:cs typeface="Assistant Bold" panose="020B0604020202020204" charset="-79"/>
              </a:rPr>
              <a:t>Wanlin</a:t>
            </a:r>
            <a:r>
              <a:rPr lang="en-IN" sz="2800" b="1" dirty="0">
                <a:latin typeface="Assistant Bold" panose="020B0604020202020204" charset="-79"/>
                <a:cs typeface="Assistant Bold" panose="020B0604020202020204" charset="-79"/>
              </a:rPr>
              <a:t> Gao, </a:t>
            </a:r>
            <a:r>
              <a:rPr lang="en-IN" sz="2800" b="1" dirty="0" err="1">
                <a:latin typeface="Assistant Bold" panose="020B0604020202020204" charset="-79"/>
                <a:cs typeface="Assistant Bold" panose="020B0604020202020204" charset="-79"/>
              </a:rPr>
              <a:t>Manwei</a:t>
            </a:r>
            <a:r>
              <a:rPr lang="en-IN" sz="2800" b="1" dirty="0">
                <a:latin typeface="Assistant Bold" panose="020B0604020202020204" charset="-79"/>
                <a:cs typeface="Assistant Bold" panose="020B0604020202020204" charset="-79"/>
              </a:rPr>
              <a:t> Wang, Simon See, Ying  Yang, Wei Liu, </a:t>
            </a:r>
            <a:r>
              <a:rPr lang="en-IN" sz="2800" b="1" dirty="0" err="1">
                <a:latin typeface="Assistant Bold" panose="020B0604020202020204" charset="-79"/>
                <a:cs typeface="Assistant Bold" panose="020B0604020202020204" charset="-79"/>
              </a:rPr>
              <a:t>Jin</a:t>
            </a:r>
            <a:r>
              <a:rPr lang="en-IN" sz="2800" b="1" dirty="0">
                <a:latin typeface="Assistant Bold" panose="020B0604020202020204" charset="-79"/>
                <a:cs typeface="Assistant Bold" panose="020B0604020202020204" charset="-79"/>
              </a:rPr>
              <a:t> Wang</a:t>
            </a:r>
          </a:p>
        </p:txBody>
      </p:sp>
      <p:sp>
        <p:nvSpPr>
          <p:cNvPr id="15" name="AutoShape 15"/>
          <p:cNvSpPr/>
          <p:nvPr/>
        </p:nvSpPr>
        <p:spPr>
          <a:xfrm>
            <a:off x="6223053" y="-662575"/>
            <a:ext cx="25347" cy="11612150"/>
          </a:xfrm>
          <a:prstGeom prst="rect">
            <a:avLst/>
          </a:prstGeom>
          <a:solidFill>
            <a:srgbClr val="111B1E">
              <a:alpha val="29803"/>
            </a:srgbClr>
          </a:solidFill>
        </p:spPr>
      </p:sp>
      <p:sp>
        <p:nvSpPr>
          <p:cNvPr id="17" name="AutoShape 17"/>
          <p:cNvSpPr/>
          <p:nvPr/>
        </p:nvSpPr>
        <p:spPr>
          <a:xfrm>
            <a:off x="-3505200" y="8557080"/>
            <a:ext cx="9732336" cy="2301420"/>
          </a:xfrm>
          <a:prstGeom prst="rect">
            <a:avLst/>
          </a:prstGeom>
          <a:solidFill>
            <a:schemeClr val="bg2">
              <a:lumMod val="50000"/>
            </a:schemeClr>
          </a:solidFill>
        </p:spPr>
      </p:sp>
      <p:sp>
        <p:nvSpPr>
          <p:cNvPr id="19" name="AutoShape 19"/>
          <p:cNvSpPr/>
          <p:nvPr/>
        </p:nvSpPr>
        <p:spPr>
          <a:xfrm>
            <a:off x="18156864" y="-1196520"/>
            <a:ext cx="664536" cy="11483520"/>
          </a:xfrm>
          <a:prstGeom prst="rect">
            <a:avLst/>
          </a:prstGeom>
          <a:solidFill>
            <a:schemeClr val="bg2">
              <a:lumMod val="50000"/>
            </a:schemeClr>
          </a:solidFill>
        </p:spPr>
      </p:sp>
      <p:sp>
        <p:nvSpPr>
          <p:cNvPr id="20" name="TextBox 19">
            <a:extLst>
              <a:ext uri="{FF2B5EF4-FFF2-40B4-BE49-F238E27FC236}">
                <a16:creationId xmlns:a16="http://schemas.microsoft.com/office/drawing/2014/main" id="{F74E6210-3976-4C9F-A4ED-DD54F20A9C4E}"/>
              </a:ext>
            </a:extLst>
          </p:cNvPr>
          <p:cNvSpPr txBox="1"/>
          <p:nvPr/>
        </p:nvSpPr>
        <p:spPr>
          <a:xfrm>
            <a:off x="2094120" y="1012426"/>
            <a:ext cx="2631697" cy="2215991"/>
          </a:xfrm>
          <a:prstGeom prst="rect">
            <a:avLst/>
          </a:prstGeom>
          <a:noFill/>
        </p:spPr>
        <p:txBody>
          <a:bodyPr wrap="square" rtlCol="0">
            <a:spAutoFit/>
          </a:bodyPr>
          <a:lstStyle/>
          <a:p>
            <a:r>
              <a:rPr lang="en-US"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a:t>
            </a:r>
            <a:endParaRPr lang="en-IN"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3" name="AutoShape 3">
            <a:extLst>
              <a:ext uri="{FF2B5EF4-FFF2-40B4-BE49-F238E27FC236}">
                <a16:creationId xmlns:a16="http://schemas.microsoft.com/office/drawing/2014/main" id="{268040C0-D58F-4391-A1A3-55E9DC6E0BE5}"/>
              </a:ext>
            </a:extLst>
          </p:cNvPr>
          <p:cNvSpPr/>
          <p:nvPr/>
        </p:nvSpPr>
        <p:spPr>
          <a:xfrm>
            <a:off x="6960805" y="1423494"/>
            <a:ext cx="381000" cy="342900"/>
          </a:xfrm>
          <a:prstGeom prst="rect">
            <a:avLst/>
          </a:prstGeom>
          <a:solidFill>
            <a:srgbClr val="111B1E"/>
          </a:solidFill>
        </p:spPr>
      </p:sp>
      <p:sp>
        <p:nvSpPr>
          <p:cNvPr id="34" name="AutoShape 4">
            <a:extLst>
              <a:ext uri="{FF2B5EF4-FFF2-40B4-BE49-F238E27FC236}">
                <a16:creationId xmlns:a16="http://schemas.microsoft.com/office/drawing/2014/main" id="{F83ADC86-AEC6-4289-93ED-557204236569}"/>
              </a:ext>
            </a:extLst>
          </p:cNvPr>
          <p:cNvSpPr/>
          <p:nvPr/>
        </p:nvSpPr>
        <p:spPr>
          <a:xfrm>
            <a:off x="6960805" y="4368617"/>
            <a:ext cx="381000" cy="342900"/>
          </a:xfrm>
          <a:prstGeom prst="rect">
            <a:avLst/>
          </a:prstGeom>
          <a:solidFill>
            <a:srgbClr val="111B1E"/>
          </a:solidFill>
        </p:spPr>
      </p:sp>
      <p:sp>
        <p:nvSpPr>
          <p:cNvPr id="35" name="AutoShape 5">
            <a:extLst>
              <a:ext uri="{FF2B5EF4-FFF2-40B4-BE49-F238E27FC236}">
                <a16:creationId xmlns:a16="http://schemas.microsoft.com/office/drawing/2014/main" id="{C133274C-1C27-4B7D-A549-55EA78689707}"/>
              </a:ext>
            </a:extLst>
          </p:cNvPr>
          <p:cNvSpPr/>
          <p:nvPr/>
        </p:nvSpPr>
        <p:spPr>
          <a:xfrm>
            <a:off x="6960805" y="7381875"/>
            <a:ext cx="381000" cy="342900"/>
          </a:xfrm>
          <a:prstGeom prst="rect">
            <a:avLst/>
          </a:prstGeom>
          <a:solidFill>
            <a:srgbClr val="111B1E"/>
          </a:solidFill>
        </p:spPr>
      </p:sp>
      <p:grpSp>
        <p:nvGrpSpPr>
          <p:cNvPr id="36" name="Group 6">
            <a:extLst>
              <a:ext uri="{FF2B5EF4-FFF2-40B4-BE49-F238E27FC236}">
                <a16:creationId xmlns:a16="http://schemas.microsoft.com/office/drawing/2014/main" id="{53481FA2-0CD2-4D25-B359-225E651E8D7B}"/>
              </a:ext>
            </a:extLst>
          </p:cNvPr>
          <p:cNvGrpSpPr/>
          <p:nvPr/>
        </p:nvGrpSpPr>
        <p:grpSpPr>
          <a:xfrm>
            <a:off x="8322572" y="1394919"/>
            <a:ext cx="9660628" cy="2677804"/>
            <a:chOff x="0" y="-38100"/>
            <a:chExt cx="12880838" cy="3570406"/>
          </a:xfrm>
        </p:grpSpPr>
        <p:sp>
          <p:nvSpPr>
            <p:cNvPr id="37" name="TextBox 7">
              <a:extLst>
                <a:ext uri="{FF2B5EF4-FFF2-40B4-BE49-F238E27FC236}">
                  <a16:creationId xmlns:a16="http://schemas.microsoft.com/office/drawing/2014/main" id="{70FA3CE1-056A-424D-92C8-FAD746373F81}"/>
                </a:ext>
              </a:extLst>
            </p:cNvPr>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Problem Statement</a:t>
              </a:r>
            </a:p>
          </p:txBody>
        </p:sp>
        <p:sp>
          <p:nvSpPr>
            <p:cNvPr id="38" name="TextBox 8">
              <a:extLst>
                <a:ext uri="{FF2B5EF4-FFF2-40B4-BE49-F238E27FC236}">
                  <a16:creationId xmlns:a16="http://schemas.microsoft.com/office/drawing/2014/main" id="{31C08F73-EBC3-4429-BD17-935684D52DE1}"/>
                </a:ext>
              </a:extLst>
            </p:cNvPr>
            <p:cNvSpPr txBox="1"/>
            <p:nvPr/>
          </p:nvSpPr>
          <p:spPr>
            <a:xfrm>
              <a:off x="0" y="941340"/>
              <a:ext cx="12880838" cy="2590966"/>
            </a:xfrm>
            <a:prstGeom prst="rect">
              <a:avLst/>
            </a:prstGeom>
          </p:spPr>
          <p:txBody>
            <a:bodyPr wrap="square" lIns="0" tIns="0" rIns="0" bIns="0" rtlCol="0" anchor="t">
              <a:spAutoFit/>
            </a:bodyPr>
            <a:lstStyle/>
            <a:p>
              <a:pPr>
                <a:lnSpc>
                  <a:spcPts val="3919"/>
                </a:lnSpc>
              </a:pPr>
              <a:r>
                <a:rPr lang="en-US" sz="2000" dirty="0">
                  <a:latin typeface="Calibri Light" panose="020F0302020204030204" pitchFamily="34" charset="0"/>
                  <a:ea typeface="Times New Roman" panose="02020603050405020304" pitchFamily="18" charset="0"/>
                  <a:cs typeface="Calibri Light" panose="020F0302020204030204" pitchFamily="34" charset="0"/>
                </a:rPr>
                <a:t>The paper states that t</a:t>
              </a: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he whole system would crash as well as the possibility of some applications making use of some mechanisms in the operating system to capture the CPU time to execute all kinds of malicious or destructive operations, such as tampering data, monopolizing resources, even causing the system crash or user data missing.</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39" name="Group 9">
            <a:extLst>
              <a:ext uri="{FF2B5EF4-FFF2-40B4-BE49-F238E27FC236}">
                <a16:creationId xmlns:a16="http://schemas.microsoft.com/office/drawing/2014/main" id="{4E1C6CE0-4C7F-4B1B-A855-2BD916A5A450}"/>
              </a:ext>
            </a:extLst>
          </p:cNvPr>
          <p:cNvGrpSpPr/>
          <p:nvPr/>
        </p:nvGrpSpPr>
        <p:grpSpPr>
          <a:xfrm>
            <a:off x="8322571" y="4340042"/>
            <a:ext cx="9660627" cy="2177667"/>
            <a:chOff x="-1" y="-38100"/>
            <a:chExt cx="12880836" cy="2903556"/>
          </a:xfrm>
        </p:grpSpPr>
        <p:sp>
          <p:nvSpPr>
            <p:cNvPr id="40" name="TextBox 10">
              <a:extLst>
                <a:ext uri="{FF2B5EF4-FFF2-40B4-BE49-F238E27FC236}">
                  <a16:creationId xmlns:a16="http://schemas.microsoft.com/office/drawing/2014/main" id="{49E9E258-EBF8-4ECB-98DC-2095CF8AD6EE}"/>
                </a:ext>
              </a:extLst>
            </p:cNvPr>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Advantages</a:t>
              </a:r>
            </a:p>
          </p:txBody>
        </p:sp>
        <p:sp>
          <p:nvSpPr>
            <p:cNvPr id="41" name="TextBox 11">
              <a:extLst>
                <a:ext uri="{FF2B5EF4-FFF2-40B4-BE49-F238E27FC236}">
                  <a16:creationId xmlns:a16="http://schemas.microsoft.com/office/drawing/2014/main" id="{44D9869E-BFED-4F22-AC5B-E9817ABAFBA7}"/>
                </a:ext>
              </a:extLst>
            </p:cNvPr>
            <p:cNvSpPr txBox="1"/>
            <p:nvPr/>
          </p:nvSpPr>
          <p:spPr>
            <a:xfrm>
              <a:off x="-1" y="941340"/>
              <a:ext cx="12880836" cy="1924116"/>
            </a:xfrm>
            <a:prstGeom prst="rect">
              <a:avLst/>
            </a:prstGeom>
          </p:spPr>
          <p:txBody>
            <a:bodyPr wrap="square" lIns="0" tIns="0" rIns="0" bIns="0" rtlCol="0" anchor="t">
              <a:spAutoFit/>
            </a:bodyPr>
            <a:lstStyle/>
            <a:p>
              <a:pPr>
                <a:lnSpc>
                  <a:spcPts val="3919"/>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This architecture intimately concerns with safety and protection of user data. </a:t>
              </a:r>
              <a:r>
                <a:rPr lang="en-US" sz="2000" dirty="0">
                  <a:latin typeface="Calibri Light" panose="020F0302020204030204" pitchFamily="34" charset="0"/>
                  <a:ea typeface="Times New Roman" panose="02020603050405020304" pitchFamily="18" charset="0"/>
                  <a:cs typeface="Calibri Light" panose="020F0302020204030204" pitchFamily="34" charset="0"/>
                </a:rPr>
                <a:t>T</a:t>
              </a: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he communication interface between modules is simple and unified because it is implemented by timer interrupt and addresses structure.</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42" name="Group 12">
            <a:extLst>
              <a:ext uri="{FF2B5EF4-FFF2-40B4-BE49-F238E27FC236}">
                <a16:creationId xmlns:a16="http://schemas.microsoft.com/office/drawing/2014/main" id="{551FCFA2-B47D-4CF7-A0C7-A263ACADDADA}"/>
              </a:ext>
            </a:extLst>
          </p:cNvPr>
          <p:cNvGrpSpPr/>
          <p:nvPr/>
        </p:nvGrpSpPr>
        <p:grpSpPr>
          <a:xfrm>
            <a:off x="8322572" y="7353300"/>
            <a:ext cx="9660626" cy="1421691"/>
            <a:chOff x="0" y="-38100"/>
            <a:chExt cx="12880835" cy="1895588"/>
          </a:xfrm>
        </p:grpSpPr>
        <p:sp>
          <p:nvSpPr>
            <p:cNvPr id="43" name="TextBox 13">
              <a:extLst>
                <a:ext uri="{FF2B5EF4-FFF2-40B4-BE49-F238E27FC236}">
                  <a16:creationId xmlns:a16="http://schemas.microsoft.com/office/drawing/2014/main" id="{1DBC4710-68DB-4841-8C62-29FD0EB6EDA6}"/>
                </a:ext>
              </a:extLst>
            </p:cNvPr>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Limitations</a:t>
              </a:r>
            </a:p>
          </p:txBody>
        </p:sp>
        <p:sp>
          <p:nvSpPr>
            <p:cNvPr id="44" name="TextBox 14">
              <a:extLst>
                <a:ext uri="{FF2B5EF4-FFF2-40B4-BE49-F238E27FC236}">
                  <a16:creationId xmlns:a16="http://schemas.microsoft.com/office/drawing/2014/main" id="{8FE88C46-12B0-49D2-A9C1-7A7BF2A7D9A7}"/>
                </a:ext>
              </a:extLst>
            </p:cNvPr>
            <p:cNvSpPr txBox="1"/>
            <p:nvPr/>
          </p:nvSpPr>
          <p:spPr>
            <a:xfrm>
              <a:off x="0" y="941340"/>
              <a:ext cx="12880835" cy="916148"/>
            </a:xfrm>
            <a:prstGeom prst="rect">
              <a:avLst/>
            </a:prstGeom>
          </p:spPr>
          <p:txBody>
            <a:bodyPr wrap="square" lIns="0" tIns="0" rIns="0" bIns="0" rtlCol="0" anchor="t">
              <a:spAutoFit/>
            </a:bodyPr>
            <a:lstStyle/>
            <a:p>
              <a:pPr>
                <a:lnSpc>
                  <a:spcPct val="115000"/>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The main potential problem of the proposed architecture is the executing efficiency of the system because of the extra communication overhead of three kernel modules.</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p:txBody>
        </p:sp>
      </p:grpSp>
      <p:sp>
        <p:nvSpPr>
          <p:cNvPr id="3" name="TextBox 18">
            <a:extLst>
              <a:ext uri="{FF2B5EF4-FFF2-40B4-BE49-F238E27FC236}">
                <a16:creationId xmlns:a16="http://schemas.microsoft.com/office/drawing/2014/main" id="{CADD9A70-2831-4856-BB8F-E15149CD53E7}"/>
              </a:ext>
            </a:extLst>
          </p:cNvPr>
          <p:cNvSpPr txBox="1"/>
          <p:nvPr/>
        </p:nvSpPr>
        <p:spPr>
          <a:xfrm>
            <a:off x="-2644848" y="9293253"/>
            <a:ext cx="6756021" cy="414537"/>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tIns="0" rIns="0" bIns="0" rtlCol="0" anchor="t">
            <a:spAutoFit/>
          </a:bodyPr>
          <a:lstStyle/>
          <a:p>
            <a:pPr algn="r">
              <a:lnSpc>
                <a:spcPts val="3359"/>
              </a:lnSpc>
            </a:pPr>
            <a:r>
              <a:rPr lang="en-US" sz="2399" spc="143" dirty="0">
                <a:solidFill>
                  <a:srgbClr val="FFFFFF"/>
                </a:solidFill>
                <a:latin typeface="Cormorant Garamond Bold"/>
              </a:rPr>
              <a:t>VIT Vellore • Oct. 28, 2020</a:t>
            </a:r>
          </a:p>
        </p:txBody>
      </p:sp>
    </p:spTree>
    <p:extLst>
      <p:ext uri="{BB962C8B-B14F-4D97-AF65-F5344CB8AC3E}">
        <p14:creationId xmlns:p14="http://schemas.microsoft.com/office/powerpoint/2010/main" val="2187613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039600" y="3876586"/>
            <a:ext cx="6042386" cy="2943755"/>
          </a:xfrm>
          <a:prstGeom prst="rect">
            <a:avLst/>
          </a:prstGeom>
        </p:spPr>
        <p:txBody>
          <a:bodyPr wrap="square" lIns="0" tIns="0" rIns="0" bIns="0" rtlCol="0" anchor="t">
            <a:spAutoFit/>
          </a:bodyPr>
          <a:lstStyle/>
          <a:p>
            <a:pPr algn="r">
              <a:lnSpc>
                <a:spcPct val="115000"/>
              </a:lnSpc>
            </a:pPr>
            <a:r>
              <a:rPr lang="en-IN" sz="2800" b="1" dirty="0">
                <a:effectLst/>
                <a:latin typeface="Assistant Bold" panose="020B0604020202020204" charset="-79"/>
                <a:ea typeface="Times New Roman" panose="02020603050405020304" pitchFamily="18" charset="0"/>
                <a:cs typeface="Assistant Bold" panose="020B0604020202020204" charset="-79"/>
              </a:rPr>
              <a:t>Composition Kernel: A Software Solution for Constructing</a:t>
            </a:r>
          </a:p>
          <a:p>
            <a:pPr algn="r">
              <a:lnSpc>
                <a:spcPct val="115000"/>
              </a:lnSpc>
            </a:pPr>
            <a:r>
              <a:rPr lang="en-IN" sz="2800" b="1" dirty="0">
                <a:effectLst/>
                <a:latin typeface="Assistant Bold" panose="020B0604020202020204" charset="-79"/>
                <a:ea typeface="Times New Roman" panose="02020603050405020304" pitchFamily="18" charset="0"/>
                <a:cs typeface="Assistant Bold" panose="020B0604020202020204" charset="-79"/>
              </a:rPr>
              <a:t>a Multi-OS Embedded System</a:t>
            </a:r>
          </a:p>
          <a:p>
            <a:pPr algn="r">
              <a:lnSpc>
                <a:spcPct val="115000"/>
              </a:lnSpc>
            </a:pPr>
            <a:r>
              <a:rPr lang="en-IN" sz="2800" b="1" dirty="0">
                <a:effectLst/>
                <a:latin typeface="Assistant Bold" panose="020B0604020202020204" charset="-79"/>
                <a:ea typeface="Times New Roman" panose="02020603050405020304" pitchFamily="18" charset="0"/>
                <a:cs typeface="Assistant Bold" panose="020B0604020202020204" charset="-79"/>
              </a:rPr>
              <a:t>Yuki </a:t>
            </a:r>
            <a:r>
              <a:rPr lang="en-IN" sz="2800" b="1" dirty="0" err="1">
                <a:effectLst/>
                <a:latin typeface="Assistant Bold" panose="020B0604020202020204" charset="-79"/>
                <a:ea typeface="Times New Roman" panose="02020603050405020304" pitchFamily="18" charset="0"/>
                <a:cs typeface="Assistant Bold" panose="020B0604020202020204" charset="-79"/>
              </a:rPr>
              <a:t>Kinebuchi</a:t>
            </a:r>
            <a:r>
              <a:rPr lang="en-IN" sz="2800" b="1" dirty="0">
                <a:effectLst/>
                <a:latin typeface="Assistant Bold" panose="020B0604020202020204" charset="-79"/>
                <a:ea typeface="Times New Roman" panose="02020603050405020304" pitchFamily="18" charset="0"/>
                <a:cs typeface="Assistant Bold" panose="020B0604020202020204" charset="-79"/>
              </a:rPr>
              <a:t>, Kazuo </a:t>
            </a:r>
            <a:r>
              <a:rPr lang="en-IN" sz="2800" b="1" dirty="0" err="1">
                <a:effectLst/>
                <a:latin typeface="Assistant Bold" panose="020B0604020202020204" charset="-79"/>
                <a:ea typeface="Times New Roman" panose="02020603050405020304" pitchFamily="18" charset="0"/>
                <a:cs typeface="Assistant Bold" panose="020B0604020202020204" charset="-79"/>
              </a:rPr>
              <a:t>Makijima</a:t>
            </a:r>
            <a:r>
              <a:rPr lang="en-IN" sz="2800" b="1" dirty="0">
                <a:effectLst/>
                <a:latin typeface="Assistant Bold" panose="020B0604020202020204" charset="-79"/>
                <a:ea typeface="Times New Roman" panose="02020603050405020304" pitchFamily="18" charset="0"/>
                <a:cs typeface="Assistant Bold" panose="020B0604020202020204" charset="-79"/>
              </a:rPr>
              <a:t>, </a:t>
            </a:r>
            <a:r>
              <a:rPr lang="en-IN" sz="2800" b="1" dirty="0" err="1">
                <a:effectLst/>
                <a:latin typeface="Assistant Bold" panose="020B0604020202020204" charset="-79"/>
                <a:ea typeface="Times New Roman" panose="02020603050405020304" pitchFamily="18" charset="0"/>
                <a:cs typeface="Assistant Bold" panose="020B0604020202020204" charset="-79"/>
              </a:rPr>
              <a:t>Takushi</a:t>
            </a:r>
            <a:r>
              <a:rPr lang="en-IN" sz="2800" b="1" dirty="0">
                <a:effectLst/>
                <a:latin typeface="Assistant Bold" panose="020B0604020202020204" charset="-79"/>
                <a:ea typeface="Times New Roman" panose="02020603050405020304" pitchFamily="18" charset="0"/>
                <a:cs typeface="Assistant Bold" panose="020B0604020202020204" charset="-79"/>
              </a:rPr>
              <a:t> Morita, Alexandre </a:t>
            </a:r>
            <a:r>
              <a:rPr lang="en-IN" sz="2800" b="1" dirty="0" err="1">
                <a:effectLst/>
                <a:latin typeface="Assistant Bold" panose="020B0604020202020204" charset="-79"/>
                <a:ea typeface="Times New Roman" panose="02020603050405020304" pitchFamily="18" charset="0"/>
                <a:cs typeface="Assistant Bold" panose="020B0604020202020204" charset="-79"/>
              </a:rPr>
              <a:t>Courbot</a:t>
            </a:r>
            <a:r>
              <a:rPr lang="en-IN" sz="2800" b="1" dirty="0">
                <a:effectLst/>
                <a:latin typeface="Assistant Bold" panose="020B0604020202020204" charset="-79"/>
                <a:ea typeface="Times New Roman" panose="02020603050405020304" pitchFamily="18" charset="0"/>
                <a:cs typeface="Assistant Bold" panose="020B0604020202020204" charset="-79"/>
              </a:rPr>
              <a:t>,</a:t>
            </a:r>
          </a:p>
          <a:p>
            <a:pPr algn="r">
              <a:lnSpc>
                <a:spcPct val="115000"/>
              </a:lnSpc>
            </a:pPr>
            <a:r>
              <a:rPr lang="en-IN" sz="2800" b="1" dirty="0">
                <a:effectLst/>
                <a:latin typeface="Assistant Bold" panose="020B0604020202020204" charset="-79"/>
                <a:ea typeface="Times New Roman" panose="02020603050405020304" pitchFamily="18" charset="0"/>
                <a:cs typeface="Assistant Bold" panose="020B0604020202020204" charset="-79"/>
              </a:rPr>
              <a:t>and Tatsuo Nakajima</a:t>
            </a:r>
          </a:p>
        </p:txBody>
      </p:sp>
      <p:sp>
        <p:nvSpPr>
          <p:cNvPr id="3" name="AutoShape 3"/>
          <p:cNvSpPr/>
          <p:nvPr/>
        </p:nvSpPr>
        <p:spPr>
          <a:xfrm>
            <a:off x="1028700" y="1334616"/>
            <a:ext cx="381000" cy="342900"/>
          </a:xfrm>
          <a:prstGeom prst="rect">
            <a:avLst/>
          </a:prstGeom>
          <a:solidFill>
            <a:srgbClr val="111B1E"/>
          </a:solidFill>
        </p:spPr>
      </p:sp>
      <p:sp>
        <p:nvSpPr>
          <p:cNvPr id="4" name="AutoShape 4"/>
          <p:cNvSpPr/>
          <p:nvPr/>
        </p:nvSpPr>
        <p:spPr>
          <a:xfrm>
            <a:off x="1028700" y="4279739"/>
            <a:ext cx="381000" cy="342900"/>
          </a:xfrm>
          <a:prstGeom prst="rect">
            <a:avLst/>
          </a:prstGeom>
          <a:solidFill>
            <a:srgbClr val="111B1E"/>
          </a:solidFill>
        </p:spPr>
      </p:sp>
      <p:sp>
        <p:nvSpPr>
          <p:cNvPr id="5" name="AutoShape 5"/>
          <p:cNvSpPr/>
          <p:nvPr/>
        </p:nvSpPr>
        <p:spPr>
          <a:xfrm>
            <a:off x="1028700" y="7292997"/>
            <a:ext cx="381000" cy="342900"/>
          </a:xfrm>
          <a:prstGeom prst="rect">
            <a:avLst/>
          </a:prstGeom>
          <a:solidFill>
            <a:srgbClr val="111B1E"/>
          </a:solidFill>
        </p:spPr>
      </p:sp>
      <p:grpSp>
        <p:nvGrpSpPr>
          <p:cNvPr id="6" name="Group 6"/>
          <p:cNvGrpSpPr/>
          <p:nvPr/>
        </p:nvGrpSpPr>
        <p:grpSpPr>
          <a:xfrm>
            <a:off x="2390467" y="1306041"/>
            <a:ext cx="9192092" cy="2175872"/>
            <a:chOff x="0" y="-38100"/>
            <a:chExt cx="12256123" cy="2901163"/>
          </a:xfrm>
        </p:grpSpPr>
        <p:sp>
          <p:nvSpPr>
            <p:cNvPr id="7" name="TextBox 7"/>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Problem Statement</a:t>
              </a:r>
            </a:p>
          </p:txBody>
        </p:sp>
        <p:sp>
          <p:nvSpPr>
            <p:cNvPr id="8" name="TextBox 8"/>
            <p:cNvSpPr txBox="1"/>
            <p:nvPr/>
          </p:nvSpPr>
          <p:spPr>
            <a:xfrm>
              <a:off x="0" y="941340"/>
              <a:ext cx="12256123" cy="1921723"/>
            </a:xfrm>
            <a:prstGeom prst="rect">
              <a:avLst/>
            </a:prstGeom>
          </p:spPr>
          <p:txBody>
            <a:bodyPr wrap="square" lIns="0" tIns="0" rIns="0" bIns="0" rtlCol="0" anchor="t">
              <a:spAutoFit/>
            </a:bodyPr>
            <a:lstStyle/>
            <a:p>
              <a:pPr>
                <a:lnSpc>
                  <a:spcPts val="3919"/>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While designing a kernel  for embedded systems we face difficulties to predict real time scheduling such as radio transmitter device controller and high level abstraction interface  such as web browser.</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9" name="Group 9"/>
          <p:cNvGrpSpPr/>
          <p:nvPr/>
        </p:nvGrpSpPr>
        <p:grpSpPr>
          <a:xfrm>
            <a:off x="2390467" y="4251164"/>
            <a:ext cx="9192092" cy="2177667"/>
            <a:chOff x="0" y="-38100"/>
            <a:chExt cx="12256123" cy="2903556"/>
          </a:xfrm>
        </p:grpSpPr>
        <p:sp>
          <p:nvSpPr>
            <p:cNvPr id="10" name="TextBox 10"/>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Solutions</a:t>
              </a:r>
            </a:p>
          </p:txBody>
        </p:sp>
        <p:sp>
          <p:nvSpPr>
            <p:cNvPr id="11" name="TextBox 11"/>
            <p:cNvSpPr txBox="1"/>
            <p:nvPr/>
          </p:nvSpPr>
          <p:spPr>
            <a:xfrm>
              <a:off x="0" y="941340"/>
              <a:ext cx="12256123" cy="1924116"/>
            </a:xfrm>
            <a:prstGeom prst="rect">
              <a:avLst/>
            </a:prstGeom>
          </p:spPr>
          <p:txBody>
            <a:bodyPr wrap="square" lIns="0" tIns="0" rIns="0" bIns="0" rtlCol="0" anchor="t">
              <a:spAutoFit/>
            </a:bodyPr>
            <a:lstStyle/>
            <a:p>
              <a:pPr>
                <a:lnSpc>
                  <a:spcPts val="3919"/>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The approach removes the strong dependencies between OS kernels and instead, let them depend on the underlying thin abstraction layer which requires minimal modification to the OS kernels running on top of it. </a:t>
              </a:r>
            </a:p>
          </p:txBody>
        </p:sp>
      </p:grpSp>
      <p:grpSp>
        <p:nvGrpSpPr>
          <p:cNvPr id="12" name="Group 12"/>
          <p:cNvGrpSpPr/>
          <p:nvPr/>
        </p:nvGrpSpPr>
        <p:grpSpPr>
          <a:xfrm>
            <a:off x="2390467" y="7264422"/>
            <a:ext cx="9192092" cy="1775634"/>
            <a:chOff x="0" y="-38100"/>
            <a:chExt cx="12256123" cy="2367512"/>
          </a:xfrm>
        </p:grpSpPr>
        <p:sp>
          <p:nvSpPr>
            <p:cNvPr id="13" name="TextBox 13"/>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Limitations</a:t>
              </a:r>
            </a:p>
          </p:txBody>
        </p:sp>
        <p:sp>
          <p:nvSpPr>
            <p:cNvPr id="14" name="TextBox 14"/>
            <p:cNvSpPr txBox="1"/>
            <p:nvPr/>
          </p:nvSpPr>
          <p:spPr>
            <a:xfrm>
              <a:off x="0" y="941340"/>
              <a:ext cx="12256123" cy="1388072"/>
            </a:xfrm>
            <a:prstGeom prst="rect">
              <a:avLst/>
            </a:prstGeom>
          </p:spPr>
          <p:txBody>
            <a:bodyPr wrap="square" lIns="0" tIns="0" rIns="0" bIns="0" rtlCol="0" anchor="t">
              <a:spAutoFit/>
            </a:bodyPr>
            <a:lstStyle/>
            <a:p>
              <a:pPr>
                <a:lnSpc>
                  <a:spcPct val="115000"/>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The evaluation shows that the approach requires significantly small modifications compared with works it is inspired from. At the same time it introduces negligible overhead to the real-time responsiveness of the guest RTOS.</a:t>
              </a:r>
            </a:p>
          </p:txBody>
        </p:sp>
      </p:grpSp>
      <p:sp>
        <p:nvSpPr>
          <p:cNvPr id="15" name="AutoShape 15"/>
          <p:cNvSpPr/>
          <p:nvPr/>
        </p:nvSpPr>
        <p:spPr>
          <a:xfrm>
            <a:off x="11963400" y="-596523"/>
            <a:ext cx="25347" cy="11612150"/>
          </a:xfrm>
          <a:prstGeom prst="rect">
            <a:avLst/>
          </a:prstGeom>
          <a:solidFill>
            <a:srgbClr val="111B1E">
              <a:alpha val="29803"/>
            </a:srgbClr>
          </a:solidFill>
        </p:spPr>
      </p:sp>
      <p:grpSp>
        <p:nvGrpSpPr>
          <p:cNvPr id="16" name="Group 16"/>
          <p:cNvGrpSpPr/>
          <p:nvPr/>
        </p:nvGrpSpPr>
        <p:grpSpPr>
          <a:xfrm>
            <a:off x="11353800" y="8526104"/>
            <a:ext cx="10341936" cy="2301420"/>
            <a:chOff x="-812800" y="0"/>
            <a:chExt cx="13789249" cy="3068560"/>
          </a:xfrm>
          <a:solidFill>
            <a:schemeClr val="bg2">
              <a:lumMod val="50000"/>
            </a:schemeClr>
          </a:solidFill>
        </p:grpSpPr>
        <p:sp>
          <p:nvSpPr>
            <p:cNvPr id="17" name="AutoShape 17"/>
            <p:cNvSpPr/>
            <p:nvPr/>
          </p:nvSpPr>
          <p:spPr>
            <a:xfrm>
              <a:off x="0" y="0"/>
              <a:ext cx="12976449" cy="3068560"/>
            </a:xfrm>
            <a:prstGeom prst="rect">
              <a:avLst/>
            </a:prstGeom>
            <a:grpFill/>
          </p:spPr>
        </p:sp>
        <p:sp>
          <p:nvSpPr>
            <p:cNvPr id="18" name="TextBox 18"/>
            <p:cNvSpPr txBox="1"/>
            <p:nvPr/>
          </p:nvSpPr>
          <p:spPr>
            <a:xfrm>
              <a:off x="-812800" y="928636"/>
              <a:ext cx="9008029" cy="552716"/>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tIns="0" rIns="0" bIns="0" rtlCol="0" anchor="t">
              <a:spAutoFit/>
            </a:bodyPr>
            <a:lstStyle/>
            <a:p>
              <a:pPr algn="r">
                <a:lnSpc>
                  <a:spcPts val="3359"/>
                </a:lnSpc>
              </a:pPr>
              <a:r>
                <a:rPr lang="en-US" sz="2399" spc="143" dirty="0">
                  <a:solidFill>
                    <a:srgbClr val="FFFFFF"/>
                  </a:solidFill>
                  <a:latin typeface="Cormorant Garamond Bold"/>
                </a:rPr>
                <a:t>VIT Vellore • Oct. 28, 2020</a:t>
              </a:r>
            </a:p>
          </p:txBody>
        </p:sp>
      </p:grpSp>
      <p:sp>
        <p:nvSpPr>
          <p:cNvPr id="19" name="AutoShape 19"/>
          <p:cNvSpPr/>
          <p:nvPr/>
        </p:nvSpPr>
        <p:spPr>
          <a:xfrm>
            <a:off x="-495300" y="-627128"/>
            <a:ext cx="664536" cy="11483520"/>
          </a:xfrm>
          <a:prstGeom prst="rect">
            <a:avLst/>
          </a:prstGeom>
          <a:solidFill>
            <a:schemeClr val="bg2">
              <a:lumMod val="50000"/>
            </a:schemeClr>
          </a:solidFill>
        </p:spPr>
      </p:sp>
      <p:sp>
        <p:nvSpPr>
          <p:cNvPr id="20" name="TextBox 19">
            <a:extLst>
              <a:ext uri="{FF2B5EF4-FFF2-40B4-BE49-F238E27FC236}">
                <a16:creationId xmlns:a16="http://schemas.microsoft.com/office/drawing/2014/main" id="{F74E6210-3976-4C9F-A4ED-DD54F20A9C4E}"/>
              </a:ext>
            </a:extLst>
          </p:cNvPr>
          <p:cNvSpPr txBox="1"/>
          <p:nvPr/>
        </p:nvSpPr>
        <p:spPr>
          <a:xfrm>
            <a:off x="14511456" y="1660595"/>
            <a:ext cx="2302619" cy="2215991"/>
          </a:xfrm>
          <a:prstGeom prst="rect">
            <a:avLst/>
          </a:prstGeom>
          <a:noFill/>
        </p:spPr>
        <p:txBody>
          <a:bodyPr wrap="square" rtlCol="0">
            <a:spAutoFit/>
          </a:bodyPr>
          <a:lstStyle/>
          <a:p>
            <a:r>
              <a:rPr lang="en-US"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#3</a:t>
            </a:r>
            <a:endParaRPr lang="en-IN"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957736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4800" y="3228417"/>
            <a:ext cx="5301400" cy="1457194"/>
          </a:xfrm>
          <a:prstGeom prst="rect">
            <a:avLst/>
          </a:prstGeom>
        </p:spPr>
        <p:txBody>
          <a:bodyPr wrap="square" lIns="0" tIns="0" rIns="0" bIns="0" rtlCol="0" anchor="t">
            <a:spAutoFit/>
          </a:bodyPr>
          <a:lstStyle/>
          <a:p>
            <a:pPr>
              <a:lnSpc>
                <a:spcPct val="115000"/>
              </a:lnSpc>
            </a:pPr>
            <a:r>
              <a:rPr lang="en-US" sz="2800" b="1" dirty="0">
                <a:effectLst/>
                <a:latin typeface="Assistant Bold" panose="020B0604020202020204" charset="-79"/>
                <a:ea typeface="Times New Roman" panose="02020603050405020304" pitchFamily="18" charset="0"/>
                <a:cs typeface="Assistant Bold" panose="020B0604020202020204" charset="-79"/>
              </a:rPr>
              <a:t>Research on Kernel Function of Support Vector Machine</a:t>
            </a:r>
          </a:p>
          <a:p>
            <a:pPr>
              <a:lnSpc>
                <a:spcPct val="115000"/>
              </a:lnSpc>
            </a:pPr>
            <a:r>
              <a:rPr lang="en-US" sz="2800" b="1" dirty="0" err="1">
                <a:effectLst/>
                <a:latin typeface="Assistant Bold" panose="020B0604020202020204" charset="-79"/>
                <a:ea typeface="Times New Roman" panose="02020603050405020304" pitchFamily="18" charset="0"/>
                <a:cs typeface="Assistant Bold" panose="020B0604020202020204" charset="-79"/>
              </a:rPr>
              <a:t>Lijuan</a:t>
            </a:r>
            <a:r>
              <a:rPr lang="en-US" sz="2800" b="1" dirty="0">
                <a:effectLst/>
                <a:latin typeface="Assistant Bold" panose="020B0604020202020204" charset="-79"/>
                <a:ea typeface="Times New Roman" panose="02020603050405020304" pitchFamily="18" charset="0"/>
                <a:cs typeface="Assistant Bold" panose="020B0604020202020204" charset="-79"/>
              </a:rPr>
              <a:t> </a:t>
            </a:r>
            <a:r>
              <a:rPr lang="en-US" sz="2800" b="1" dirty="0" err="1">
                <a:effectLst/>
                <a:latin typeface="Assistant Bold" panose="020B0604020202020204" charset="-79"/>
                <a:ea typeface="Times New Roman" panose="02020603050405020304" pitchFamily="18" charset="0"/>
                <a:cs typeface="Assistant Bold" panose="020B0604020202020204" charset="-79"/>
              </a:rPr>
              <a:t>Liu,Bo</a:t>
            </a:r>
            <a:r>
              <a:rPr lang="en-US" sz="2800" b="1" dirty="0">
                <a:effectLst/>
                <a:latin typeface="Assistant Bold" panose="020B0604020202020204" charset="-79"/>
                <a:ea typeface="Times New Roman" panose="02020603050405020304" pitchFamily="18" charset="0"/>
                <a:cs typeface="Assistant Bold" panose="020B0604020202020204" charset="-79"/>
              </a:rPr>
              <a:t> Shen, Xing Wang</a:t>
            </a:r>
          </a:p>
        </p:txBody>
      </p:sp>
      <p:sp>
        <p:nvSpPr>
          <p:cNvPr id="15" name="AutoShape 15"/>
          <p:cNvSpPr/>
          <p:nvPr/>
        </p:nvSpPr>
        <p:spPr>
          <a:xfrm>
            <a:off x="6223053" y="-662575"/>
            <a:ext cx="25347" cy="11612150"/>
          </a:xfrm>
          <a:prstGeom prst="rect">
            <a:avLst/>
          </a:prstGeom>
          <a:solidFill>
            <a:srgbClr val="111B1E">
              <a:alpha val="29803"/>
            </a:srgbClr>
          </a:solidFill>
        </p:spPr>
      </p:sp>
      <p:sp>
        <p:nvSpPr>
          <p:cNvPr id="17" name="AutoShape 17"/>
          <p:cNvSpPr/>
          <p:nvPr/>
        </p:nvSpPr>
        <p:spPr>
          <a:xfrm>
            <a:off x="-3505200" y="8557080"/>
            <a:ext cx="9732336" cy="2301420"/>
          </a:xfrm>
          <a:prstGeom prst="rect">
            <a:avLst/>
          </a:prstGeom>
          <a:solidFill>
            <a:schemeClr val="bg2">
              <a:lumMod val="50000"/>
            </a:schemeClr>
          </a:solidFill>
        </p:spPr>
      </p:sp>
      <p:sp>
        <p:nvSpPr>
          <p:cNvPr id="19" name="AutoShape 19"/>
          <p:cNvSpPr/>
          <p:nvPr/>
        </p:nvSpPr>
        <p:spPr>
          <a:xfrm>
            <a:off x="18156864" y="-1196520"/>
            <a:ext cx="664536" cy="11483520"/>
          </a:xfrm>
          <a:prstGeom prst="rect">
            <a:avLst/>
          </a:prstGeom>
          <a:solidFill>
            <a:schemeClr val="bg2">
              <a:lumMod val="50000"/>
            </a:schemeClr>
          </a:solidFill>
        </p:spPr>
      </p:sp>
      <p:sp>
        <p:nvSpPr>
          <p:cNvPr id="20" name="TextBox 19">
            <a:extLst>
              <a:ext uri="{FF2B5EF4-FFF2-40B4-BE49-F238E27FC236}">
                <a16:creationId xmlns:a16="http://schemas.microsoft.com/office/drawing/2014/main" id="{F74E6210-3976-4C9F-A4ED-DD54F20A9C4E}"/>
              </a:ext>
            </a:extLst>
          </p:cNvPr>
          <p:cNvSpPr txBox="1"/>
          <p:nvPr/>
        </p:nvSpPr>
        <p:spPr>
          <a:xfrm>
            <a:off x="2094120" y="1012426"/>
            <a:ext cx="2631697" cy="2215991"/>
          </a:xfrm>
          <a:prstGeom prst="rect">
            <a:avLst/>
          </a:prstGeom>
          <a:noFill/>
        </p:spPr>
        <p:txBody>
          <a:bodyPr wrap="square" rtlCol="0">
            <a:spAutoFit/>
          </a:bodyPr>
          <a:lstStyle/>
          <a:p>
            <a:r>
              <a:rPr lang="en-US"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#4</a:t>
            </a:r>
            <a:endParaRPr lang="en-IN"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3" name="AutoShape 3">
            <a:extLst>
              <a:ext uri="{FF2B5EF4-FFF2-40B4-BE49-F238E27FC236}">
                <a16:creationId xmlns:a16="http://schemas.microsoft.com/office/drawing/2014/main" id="{268040C0-D58F-4391-A1A3-55E9DC6E0BE5}"/>
              </a:ext>
            </a:extLst>
          </p:cNvPr>
          <p:cNvSpPr/>
          <p:nvPr/>
        </p:nvSpPr>
        <p:spPr>
          <a:xfrm>
            <a:off x="6960805" y="1423494"/>
            <a:ext cx="381000" cy="342900"/>
          </a:xfrm>
          <a:prstGeom prst="rect">
            <a:avLst/>
          </a:prstGeom>
          <a:solidFill>
            <a:srgbClr val="111B1E"/>
          </a:solidFill>
        </p:spPr>
      </p:sp>
      <p:sp>
        <p:nvSpPr>
          <p:cNvPr id="34" name="AutoShape 4">
            <a:extLst>
              <a:ext uri="{FF2B5EF4-FFF2-40B4-BE49-F238E27FC236}">
                <a16:creationId xmlns:a16="http://schemas.microsoft.com/office/drawing/2014/main" id="{F83ADC86-AEC6-4289-93ED-557204236569}"/>
              </a:ext>
            </a:extLst>
          </p:cNvPr>
          <p:cNvSpPr/>
          <p:nvPr/>
        </p:nvSpPr>
        <p:spPr>
          <a:xfrm>
            <a:off x="6960805" y="4368617"/>
            <a:ext cx="381000" cy="342900"/>
          </a:xfrm>
          <a:prstGeom prst="rect">
            <a:avLst/>
          </a:prstGeom>
          <a:solidFill>
            <a:srgbClr val="111B1E"/>
          </a:solidFill>
        </p:spPr>
      </p:sp>
      <p:sp>
        <p:nvSpPr>
          <p:cNvPr id="35" name="AutoShape 5">
            <a:extLst>
              <a:ext uri="{FF2B5EF4-FFF2-40B4-BE49-F238E27FC236}">
                <a16:creationId xmlns:a16="http://schemas.microsoft.com/office/drawing/2014/main" id="{C133274C-1C27-4B7D-A549-55EA78689707}"/>
              </a:ext>
            </a:extLst>
          </p:cNvPr>
          <p:cNvSpPr/>
          <p:nvPr/>
        </p:nvSpPr>
        <p:spPr>
          <a:xfrm>
            <a:off x="6960805" y="7381875"/>
            <a:ext cx="381000" cy="342900"/>
          </a:xfrm>
          <a:prstGeom prst="rect">
            <a:avLst/>
          </a:prstGeom>
          <a:solidFill>
            <a:srgbClr val="111B1E"/>
          </a:solidFill>
        </p:spPr>
      </p:sp>
      <p:grpSp>
        <p:nvGrpSpPr>
          <p:cNvPr id="36" name="Group 6">
            <a:extLst>
              <a:ext uri="{FF2B5EF4-FFF2-40B4-BE49-F238E27FC236}">
                <a16:creationId xmlns:a16="http://schemas.microsoft.com/office/drawing/2014/main" id="{53481FA2-0CD2-4D25-B359-225E651E8D7B}"/>
              </a:ext>
            </a:extLst>
          </p:cNvPr>
          <p:cNvGrpSpPr/>
          <p:nvPr/>
        </p:nvGrpSpPr>
        <p:grpSpPr>
          <a:xfrm>
            <a:off x="8322572" y="1394919"/>
            <a:ext cx="9192092" cy="1177394"/>
            <a:chOff x="0" y="-38100"/>
            <a:chExt cx="12256123" cy="1569859"/>
          </a:xfrm>
        </p:grpSpPr>
        <p:sp>
          <p:nvSpPr>
            <p:cNvPr id="37" name="TextBox 7">
              <a:extLst>
                <a:ext uri="{FF2B5EF4-FFF2-40B4-BE49-F238E27FC236}">
                  <a16:creationId xmlns:a16="http://schemas.microsoft.com/office/drawing/2014/main" id="{70FA3CE1-056A-424D-92C8-FAD746373F81}"/>
                </a:ext>
              </a:extLst>
            </p:cNvPr>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Problem Statement</a:t>
              </a:r>
            </a:p>
          </p:txBody>
        </p:sp>
        <p:sp>
          <p:nvSpPr>
            <p:cNvPr id="38" name="TextBox 8">
              <a:extLst>
                <a:ext uri="{FF2B5EF4-FFF2-40B4-BE49-F238E27FC236}">
                  <a16:creationId xmlns:a16="http://schemas.microsoft.com/office/drawing/2014/main" id="{31C08F73-EBC3-4429-BD17-935684D52DE1}"/>
                </a:ext>
              </a:extLst>
            </p:cNvPr>
            <p:cNvSpPr txBox="1"/>
            <p:nvPr/>
          </p:nvSpPr>
          <p:spPr>
            <a:xfrm>
              <a:off x="0" y="941340"/>
              <a:ext cx="12256123" cy="590419"/>
            </a:xfrm>
            <a:prstGeom prst="rect">
              <a:avLst/>
            </a:prstGeom>
          </p:spPr>
          <p:txBody>
            <a:bodyPr wrap="square" lIns="0" tIns="0" rIns="0" bIns="0" rtlCol="0" anchor="t">
              <a:spAutoFit/>
            </a:bodyPr>
            <a:lstStyle/>
            <a:p>
              <a:pPr>
                <a:lnSpc>
                  <a:spcPts val="3919"/>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The usage of operating systems in data mining is less and not very effective</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39" name="Group 9">
            <a:extLst>
              <a:ext uri="{FF2B5EF4-FFF2-40B4-BE49-F238E27FC236}">
                <a16:creationId xmlns:a16="http://schemas.microsoft.com/office/drawing/2014/main" id="{4E1C6CE0-4C7F-4B1B-A855-2BD916A5A450}"/>
              </a:ext>
            </a:extLst>
          </p:cNvPr>
          <p:cNvGrpSpPr/>
          <p:nvPr/>
        </p:nvGrpSpPr>
        <p:grpSpPr>
          <a:xfrm>
            <a:off x="8322572" y="4340042"/>
            <a:ext cx="9192092" cy="2677804"/>
            <a:chOff x="0" y="-38100"/>
            <a:chExt cx="12256123" cy="3570405"/>
          </a:xfrm>
        </p:grpSpPr>
        <p:sp>
          <p:nvSpPr>
            <p:cNvPr id="40" name="TextBox 10">
              <a:extLst>
                <a:ext uri="{FF2B5EF4-FFF2-40B4-BE49-F238E27FC236}">
                  <a16:creationId xmlns:a16="http://schemas.microsoft.com/office/drawing/2014/main" id="{49E9E258-EBF8-4ECB-98DC-2095CF8AD6EE}"/>
                </a:ext>
              </a:extLst>
            </p:cNvPr>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Solutions</a:t>
              </a:r>
            </a:p>
          </p:txBody>
        </p:sp>
        <p:sp>
          <p:nvSpPr>
            <p:cNvPr id="41" name="TextBox 11">
              <a:extLst>
                <a:ext uri="{FF2B5EF4-FFF2-40B4-BE49-F238E27FC236}">
                  <a16:creationId xmlns:a16="http://schemas.microsoft.com/office/drawing/2014/main" id="{44D9869E-BFED-4F22-AC5B-E9817ABAFBA7}"/>
                </a:ext>
              </a:extLst>
            </p:cNvPr>
            <p:cNvSpPr txBox="1"/>
            <p:nvPr/>
          </p:nvSpPr>
          <p:spPr>
            <a:xfrm>
              <a:off x="0" y="941340"/>
              <a:ext cx="12256123" cy="2590965"/>
            </a:xfrm>
            <a:prstGeom prst="rect">
              <a:avLst/>
            </a:prstGeom>
          </p:spPr>
          <p:txBody>
            <a:bodyPr wrap="square" lIns="0" tIns="0" rIns="0" bIns="0" rtlCol="0" anchor="t">
              <a:spAutoFit/>
            </a:bodyPr>
            <a:lstStyle/>
            <a:p>
              <a:pPr>
                <a:lnSpc>
                  <a:spcPts val="3919"/>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The study of kernel function is an important data mining research content, so choosing appropriate kernel function and parameters can give full play to the performance of SVM and even has remarkable significance in promoting the popularization and application of data mining. </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42" name="Group 12">
            <a:extLst>
              <a:ext uri="{FF2B5EF4-FFF2-40B4-BE49-F238E27FC236}">
                <a16:creationId xmlns:a16="http://schemas.microsoft.com/office/drawing/2014/main" id="{551FCFA2-B47D-4CF7-A0C7-A263ACADDADA}"/>
              </a:ext>
            </a:extLst>
          </p:cNvPr>
          <p:cNvGrpSpPr/>
          <p:nvPr/>
        </p:nvGrpSpPr>
        <p:grpSpPr>
          <a:xfrm>
            <a:off x="8322572" y="7353300"/>
            <a:ext cx="9192092" cy="1067748"/>
            <a:chOff x="0" y="-38100"/>
            <a:chExt cx="12256123" cy="1423664"/>
          </a:xfrm>
        </p:grpSpPr>
        <p:sp>
          <p:nvSpPr>
            <p:cNvPr id="43" name="TextBox 13">
              <a:extLst>
                <a:ext uri="{FF2B5EF4-FFF2-40B4-BE49-F238E27FC236}">
                  <a16:creationId xmlns:a16="http://schemas.microsoft.com/office/drawing/2014/main" id="{1DBC4710-68DB-4841-8C62-29FD0EB6EDA6}"/>
                </a:ext>
              </a:extLst>
            </p:cNvPr>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Limitations</a:t>
              </a:r>
            </a:p>
          </p:txBody>
        </p:sp>
        <p:sp>
          <p:nvSpPr>
            <p:cNvPr id="44" name="TextBox 14">
              <a:extLst>
                <a:ext uri="{FF2B5EF4-FFF2-40B4-BE49-F238E27FC236}">
                  <a16:creationId xmlns:a16="http://schemas.microsoft.com/office/drawing/2014/main" id="{8FE88C46-12B0-49D2-A9C1-7A7BF2A7D9A7}"/>
                </a:ext>
              </a:extLst>
            </p:cNvPr>
            <p:cNvSpPr txBox="1"/>
            <p:nvPr/>
          </p:nvSpPr>
          <p:spPr>
            <a:xfrm>
              <a:off x="0" y="941340"/>
              <a:ext cx="12256123" cy="444224"/>
            </a:xfrm>
            <a:prstGeom prst="rect">
              <a:avLst/>
            </a:prstGeom>
          </p:spPr>
          <p:txBody>
            <a:bodyPr wrap="square" lIns="0" tIns="0" rIns="0" bIns="0" rtlCol="0" anchor="t">
              <a:spAutoFit/>
            </a:bodyPr>
            <a:lstStyle/>
            <a:p>
              <a:pPr>
                <a:lnSpc>
                  <a:spcPct val="115000"/>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Realizing data mapping efficiently and reliably in the environment of big data.</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p:txBody>
        </p:sp>
      </p:grpSp>
      <p:sp>
        <p:nvSpPr>
          <p:cNvPr id="3" name="TextBox 18">
            <a:extLst>
              <a:ext uri="{FF2B5EF4-FFF2-40B4-BE49-F238E27FC236}">
                <a16:creationId xmlns:a16="http://schemas.microsoft.com/office/drawing/2014/main" id="{00EEFCF0-E155-4D19-B1B0-D8096BB4A594}"/>
              </a:ext>
            </a:extLst>
          </p:cNvPr>
          <p:cNvSpPr txBox="1"/>
          <p:nvPr/>
        </p:nvSpPr>
        <p:spPr>
          <a:xfrm>
            <a:off x="-2644848" y="9293253"/>
            <a:ext cx="6756021" cy="414537"/>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tIns="0" rIns="0" bIns="0" rtlCol="0" anchor="t">
            <a:spAutoFit/>
          </a:bodyPr>
          <a:lstStyle/>
          <a:p>
            <a:pPr algn="r">
              <a:lnSpc>
                <a:spcPts val="3359"/>
              </a:lnSpc>
            </a:pPr>
            <a:r>
              <a:rPr lang="en-US" sz="2399" spc="143" dirty="0">
                <a:solidFill>
                  <a:srgbClr val="FFFFFF"/>
                </a:solidFill>
                <a:latin typeface="Cormorant Garamond Bold"/>
              </a:rPr>
              <a:t>VIT Vellore • Oct. 28, 2020</a:t>
            </a:r>
          </a:p>
        </p:txBody>
      </p:sp>
    </p:spTree>
    <p:extLst>
      <p:ext uri="{BB962C8B-B14F-4D97-AF65-F5344CB8AC3E}">
        <p14:creationId xmlns:p14="http://schemas.microsoft.com/office/powerpoint/2010/main" val="4190088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039600" y="3876586"/>
            <a:ext cx="6042386" cy="2448234"/>
          </a:xfrm>
          <a:prstGeom prst="rect">
            <a:avLst/>
          </a:prstGeom>
        </p:spPr>
        <p:txBody>
          <a:bodyPr wrap="square" lIns="0" tIns="0" rIns="0" bIns="0" rtlCol="0" anchor="t">
            <a:spAutoFit/>
          </a:bodyPr>
          <a:lstStyle/>
          <a:p>
            <a:pPr algn="r">
              <a:lnSpc>
                <a:spcPct val="115000"/>
              </a:lnSpc>
            </a:pPr>
            <a:r>
              <a:rPr lang="en-IN" sz="2800" b="1" dirty="0">
                <a:effectLst/>
                <a:latin typeface="Assistant Bold" panose="020B0604020202020204" charset="-79"/>
                <a:ea typeface="Times New Roman" panose="02020603050405020304" pitchFamily="18" charset="0"/>
                <a:cs typeface="Assistant Bold" panose="020B0604020202020204" charset="-79"/>
              </a:rPr>
              <a:t>Bhatt Milan, Dolia Prashant, “Proposed Booting screen and Architecture in regional language for Linux based mobile devices”, IJCA, NCETICT – 2013.</a:t>
            </a:r>
            <a:endParaRPr lang="en-IN" sz="2800" dirty="0">
              <a:effectLst/>
              <a:latin typeface="Assistant Bold" panose="020B0604020202020204" charset="-79"/>
              <a:ea typeface="Arial" panose="020B0604020202020204" pitchFamily="34" charset="0"/>
              <a:cs typeface="Assistant Bold" panose="020B0604020202020204" charset="-79"/>
            </a:endParaRPr>
          </a:p>
        </p:txBody>
      </p:sp>
      <p:sp>
        <p:nvSpPr>
          <p:cNvPr id="3" name="AutoShape 3"/>
          <p:cNvSpPr/>
          <p:nvPr/>
        </p:nvSpPr>
        <p:spPr>
          <a:xfrm>
            <a:off x="1028700" y="1334616"/>
            <a:ext cx="381000" cy="342900"/>
          </a:xfrm>
          <a:prstGeom prst="rect">
            <a:avLst/>
          </a:prstGeom>
          <a:solidFill>
            <a:srgbClr val="111B1E"/>
          </a:solidFill>
        </p:spPr>
      </p:sp>
      <p:sp>
        <p:nvSpPr>
          <p:cNvPr id="4" name="AutoShape 4"/>
          <p:cNvSpPr/>
          <p:nvPr/>
        </p:nvSpPr>
        <p:spPr>
          <a:xfrm>
            <a:off x="1028700" y="4279739"/>
            <a:ext cx="381000" cy="342900"/>
          </a:xfrm>
          <a:prstGeom prst="rect">
            <a:avLst/>
          </a:prstGeom>
          <a:solidFill>
            <a:srgbClr val="111B1E"/>
          </a:solidFill>
        </p:spPr>
      </p:sp>
      <p:sp>
        <p:nvSpPr>
          <p:cNvPr id="5" name="AutoShape 5"/>
          <p:cNvSpPr/>
          <p:nvPr/>
        </p:nvSpPr>
        <p:spPr>
          <a:xfrm>
            <a:off x="1028700" y="7292997"/>
            <a:ext cx="381000" cy="342900"/>
          </a:xfrm>
          <a:prstGeom prst="rect">
            <a:avLst/>
          </a:prstGeom>
          <a:solidFill>
            <a:srgbClr val="111B1E"/>
          </a:solidFill>
        </p:spPr>
      </p:sp>
      <p:grpSp>
        <p:nvGrpSpPr>
          <p:cNvPr id="6" name="Group 6"/>
          <p:cNvGrpSpPr/>
          <p:nvPr/>
        </p:nvGrpSpPr>
        <p:grpSpPr>
          <a:xfrm>
            <a:off x="2390467" y="1306041"/>
            <a:ext cx="9192092" cy="2175872"/>
            <a:chOff x="0" y="-38100"/>
            <a:chExt cx="12256123" cy="2901163"/>
          </a:xfrm>
        </p:grpSpPr>
        <p:sp>
          <p:nvSpPr>
            <p:cNvPr id="7" name="TextBox 7"/>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Problem Statement</a:t>
              </a:r>
            </a:p>
          </p:txBody>
        </p:sp>
        <p:sp>
          <p:nvSpPr>
            <p:cNvPr id="8" name="TextBox 8"/>
            <p:cNvSpPr txBox="1"/>
            <p:nvPr/>
          </p:nvSpPr>
          <p:spPr>
            <a:xfrm>
              <a:off x="0" y="941340"/>
              <a:ext cx="12256123" cy="1921723"/>
            </a:xfrm>
            <a:prstGeom prst="rect">
              <a:avLst/>
            </a:prstGeom>
          </p:spPr>
          <p:txBody>
            <a:bodyPr wrap="square" lIns="0" tIns="0" rIns="0" bIns="0" rtlCol="0" anchor="t">
              <a:spAutoFit/>
            </a:bodyPr>
            <a:lstStyle/>
            <a:p>
              <a:pPr>
                <a:lnSpc>
                  <a:spcPts val="3919"/>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To implement a new booting process and its components in regional language as well as all the applications in regional language, entire operating systems and its process (different messages) in regional language.</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9" name="Group 9"/>
          <p:cNvGrpSpPr/>
          <p:nvPr/>
        </p:nvGrpSpPr>
        <p:grpSpPr>
          <a:xfrm>
            <a:off x="2390467" y="4251164"/>
            <a:ext cx="9192092" cy="2677804"/>
            <a:chOff x="0" y="-38100"/>
            <a:chExt cx="12256123" cy="3570405"/>
          </a:xfrm>
        </p:grpSpPr>
        <p:sp>
          <p:nvSpPr>
            <p:cNvPr id="10" name="TextBox 10"/>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Advantages</a:t>
              </a:r>
            </a:p>
          </p:txBody>
        </p:sp>
        <p:sp>
          <p:nvSpPr>
            <p:cNvPr id="11" name="TextBox 11"/>
            <p:cNvSpPr txBox="1"/>
            <p:nvPr/>
          </p:nvSpPr>
          <p:spPr>
            <a:xfrm>
              <a:off x="0" y="941340"/>
              <a:ext cx="12256123" cy="2590965"/>
            </a:xfrm>
            <a:prstGeom prst="rect">
              <a:avLst/>
            </a:prstGeom>
          </p:spPr>
          <p:txBody>
            <a:bodyPr wrap="square" lIns="0" tIns="0" rIns="0" bIns="0" rtlCol="0" anchor="t">
              <a:spAutoFit/>
            </a:bodyPr>
            <a:lstStyle/>
            <a:p>
              <a:pPr>
                <a:lnSpc>
                  <a:spcPts val="3919"/>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We found there are no regional language characters to display on the booting screen in Linux based handheld devices . Facing the challenge in solving the unsolved problem, the researcher focused on introducing a new proposed booting process and its component and its process (different messages) given in regional language. </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12" name="Group 12"/>
          <p:cNvGrpSpPr/>
          <p:nvPr/>
        </p:nvGrpSpPr>
        <p:grpSpPr>
          <a:xfrm>
            <a:off x="2390467" y="7264422"/>
            <a:ext cx="9192092" cy="2129577"/>
            <a:chOff x="0" y="-38100"/>
            <a:chExt cx="12256123" cy="2839436"/>
          </a:xfrm>
        </p:grpSpPr>
        <p:sp>
          <p:nvSpPr>
            <p:cNvPr id="13" name="TextBox 13"/>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Limitations</a:t>
              </a:r>
            </a:p>
          </p:txBody>
        </p:sp>
        <p:sp>
          <p:nvSpPr>
            <p:cNvPr id="14" name="TextBox 14"/>
            <p:cNvSpPr txBox="1"/>
            <p:nvPr/>
          </p:nvSpPr>
          <p:spPr>
            <a:xfrm>
              <a:off x="0" y="941340"/>
              <a:ext cx="12256123" cy="1859996"/>
            </a:xfrm>
            <a:prstGeom prst="rect">
              <a:avLst/>
            </a:prstGeom>
          </p:spPr>
          <p:txBody>
            <a:bodyPr wrap="square" lIns="0" tIns="0" rIns="0" bIns="0" rtlCol="0" anchor="t">
              <a:spAutoFit/>
            </a:bodyPr>
            <a:lstStyle/>
            <a:p>
              <a:pPr>
                <a:lnSpc>
                  <a:spcPct val="115000"/>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The researcher constrained the research only to the mobile phones whereas a similar problem is there for the laptops. Also as we see in the paper only a particular regional language is implemented whereas he could’ve easily given a set of options for choosing different languages.</a:t>
              </a:r>
            </a:p>
          </p:txBody>
        </p:sp>
      </p:grpSp>
      <p:sp>
        <p:nvSpPr>
          <p:cNvPr id="15" name="AutoShape 15"/>
          <p:cNvSpPr/>
          <p:nvPr/>
        </p:nvSpPr>
        <p:spPr>
          <a:xfrm>
            <a:off x="11963400" y="-596523"/>
            <a:ext cx="25347" cy="11612150"/>
          </a:xfrm>
          <a:prstGeom prst="rect">
            <a:avLst/>
          </a:prstGeom>
          <a:solidFill>
            <a:srgbClr val="111B1E">
              <a:alpha val="29803"/>
            </a:srgbClr>
          </a:solidFill>
        </p:spPr>
      </p:sp>
      <p:grpSp>
        <p:nvGrpSpPr>
          <p:cNvPr id="16" name="Group 16"/>
          <p:cNvGrpSpPr/>
          <p:nvPr/>
        </p:nvGrpSpPr>
        <p:grpSpPr>
          <a:xfrm>
            <a:off x="11353800" y="8526104"/>
            <a:ext cx="10341936" cy="2301420"/>
            <a:chOff x="-812800" y="0"/>
            <a:chExt cx="13789249" cy="3068560"/>
          </a:xfrm>
          <a:solidFill>
            <a:schemeClr val="bg2">
              <a:lumMod val="50000"/>
            </a:schemeClr>
          </a:solidFill>
        </p:grpSpPr>
        <p:sp>
          <p:nvSpPr>
            <p:cNvPr id="17" name="AutoShape 17"/>
            <p:cNvSpPr/>
            <p:nvPr/>
          </p:nvSpPr>
          <p:spPr>
            <a:xfrm>
              <a:off x="0" y="0"/>
              <a:ext cx="12976449" cy="3068560"/>
            </a:xfrm>
            <a:prstGeom prst="rect">
              <a:avLst/>
            </a:prstGeom>
            <a:grpFill/>
          </p:spPr>
        </p:sp>
        <p:sp>
          <p:nvSpPr>
            <p:cNvPr id="18" name="TextBox 18"/>
            <p:cNvSpPr txBox="1"/>
            <p:nvPr/>
          </p:nvSpPr>
          <p:spPr>
            <a:xfrm>
              <a:off x="-812800" y="928636"/>
              <a:ext cx="9008029" cy="552716"/>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tIns="0" rIns="0" bIns="0" rtlCol="0" anchor="t">
              <a:spAutoFit/>
            </a:bodyPr>
            <a:lstStyle/>
            <a:p>
              <a:pPr algn="r">
                <a:lnSpc>
                  <a:spcPts val="3359"/>
                </a:lnSpc>
              </a:pPr>
              <a:r>
                <a:rPr lang="en-US" sz="2399" spc="143" dirty="0">
                  <a:solidFill>
                    <a:srgbClr val="FFFFFF"/>
                  </a:solidFill>
                  <a:latin typeface="Cormorant Garamond Bold"/>
                </a:rPr>
                <a:t>VIT Vellore • Oct. 28, 2020</a:t>
              </a:r>
            </a:p>
          </p:txBody>
        </p:sp>
      </p:grpSp>
      <p:sp>
        <p:nvSpPr>
          <p:cNvPr id="19" name="AutoShape 19"/>
          <p:cNvSpPr/>
          <p:nvPr/>
        </p:nvSpPr>
        <p:spPr>
          <a:xfrm>
            <a:off x="-495300" y="-627128"/>
            <a:ext cx="664536" cy="11483520"/>
          </a:xfrm>
          <a:prstGeom prst="rect">
            <a:avLst/>
          </a:prstGeom>
          <a:solidFill>
            <a:schemeClr val="bg2">
              <a:lumMod val="50000"/>
            </a:schemeClr>
          </a:solidFill>
        </p:spPr>
      </p:sp>
      <p:sp>
        <p:nvSpPr>
          <p:cNvPr id="20" name="TextBox 19">
            <a:extLst>
              <a:ext uri="{FF2B5EF4-FFF2-40B4-BE49-F238E27FC236}">
                <a16:creationId xmlns:a16="http://schemas.microsoft.com/office/drawing/2014/main" id="{F74E6210-3976-4C9F-A4ED-DD54F20A9C4E}"/>
              </a:ext>
            </a:extLst>
          </p:cNvPr>
          <p:cNvSpPr txBox="1"/>
          <p:nvPr/>
        </p:nvSpPr>
        <p:spPr>
          <a:xfrm>
            <a:off x="14511456" y="1660595"/>
            <a:ext cx="2302619" cy="2215991"/>
          </a:xfrm>
          <a:prstGeom prst="rect">
            <a:avLst/>
          </a:prstGeom>
          <a:noFill/>
        </p:spPr>
        <p:txBody>
          <a:bodyPr wrap="square" rtlCol="0">
            <a:spAutoFit/>
          </a:bodyPr>
          <a:lstStyle/>
          <a:p>
            <a:r>
              <a:rPr lang="en-US"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#5</a:t>
            </a:r>
            <a:endParaRPr lang="en-IN"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034597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4800" y="3228417"/>
            <a:ext cx="5301400" cy="1952714"/>
          </a:xfrm>
          <a:prstGeom prst="rect">
            <a:avLst/>
          </a:prstGeom>
        </p:spPr>
        <p:txBody>
          <a:bodyPr wrap="square" lIns="0" tIns="0" rIns="0" bIns="0" rtlCol="0" anchor="t">
            <a:spAutoFit/>
          </a:bodyPr>
          <a:lstStyle/>
          <a:p>
            <a:pPr>
              <a:lnSpc>
                <a:spcPct val="115000"/>
              </a:lnSpc>
            </a:pPr>
            <a:r>
              <a:rPr lang="en-US" sz="2800" b="1" dirty="0">
                <a:effectLst/>
                <a:latin typeface="Assistant Bold" panose="020B0604020202020204" charset="-79"/>
                <a:ea typeface="Times New Roman" panose="02020603050405020304" pitchFamily="18" charset="0"/>
                <a:cs typeface="Assistant Bold" panose="020B0604020202020204" charset="-79"/>
              </a:rPr>
              <a:t>Francois Armand and Michel </a:t>
            </a:r>
            <a:r>
              <a:rPr lang="en-US" sz="2800" b="1" dirty="0" err="1">
                <a:effectLst/>
                <a:latin typeface="Assistant Bold" panose="020B0604020202020204" charset="-79"/>
                <a:ea typeface="Times New Roman" panose="02020603050405020304" pitchFamily="18" charset="0"/>
                <a:cs typeface="Assistant Bold" panose="020B0604020202020204" charset="-79"/>
              </a:rPr>
              <a:t>Gien</a:t>
            </a:r>
            <a:r>
              <a:rPr lang="en-US" sz="2800" b="1" dirty="0">
                <a:effectLst/>
                <a:latin typeface="Assistant Bold" panose="020B0604020202020204" charset="-79"/>
                <a:ea typeface="Times New Roman" panose="02020603050405020304" pitchFamily="18" charset="0"/>
                <a:cs typeface="Assistant Bold" panose="020B0604020202020204" charset="-79"/>
              </a:rPr>
              <a:t>, “A Practical Look at Micro-Kernels and Virtual Machine Monitors”, IEEE Computer Society, 2008.</a:t>
            </a:r>
            <a:endParaRPr lang="en-IN" sz="2800" b="1" dirty="0">
              <a:latin typeface="Assistant Bold" panose="020B0604020202020204" charset="-79"/>
              <a:cs typeface="Assistant Bold" panose="020B0604020202020204" charset="-79"/>
            </a:endParaRPr>
          </a:p>
        </p:txBody>
      </p:sp>
      <p:sp>
        <p:nvSpPr>
          <p:cNvPr id="15" name="AutoShape 15"/>
          <p:cNvSpPr/>
          <p:nvPr/>
        </p:nvSpPr>
        <p:spPr>
          <a:xfrm>
            <a:off x="6223053" y="-662575"/>
            <a:ext cx="25347" cy="11612150"/>
          </a:xfrm>
          <a:prstGeom prst="rect">
            <a:avLst/>
          </a:prstGeom>
          <a:solidFill>
            <a:srgbClr val="111B1E">
              <a:alpha val="29803"/>
            </a:srgbClr>
          </a:solidFill>
        </p:spPr>
      </p:sp>
      <p:sp>
        <p:nvSpPr>
          <p:cNvPr id="17" name="AutoShape 17"/>
          <p:cNvSpPr/>
          <p:nvPr/>
        </p:nvSpPr>
        <p:spPr>
          <a:xfrm>
            <a:off x="-3505200" y="8557080"/>
            <a:ext cx="9732336" cy="2301420"/>
          </a:xfrm>
          <a:prstGeom prst="rect">
            <a:avLst/>
          </a:prstGeom>
          <a:solidFill>
            <a:schemeClr val="bg2">
              <a:lumMod val="50000"/>
            </a:schemeClr>
          </a:solidFill>
        </p:spPr>
      </p:sp>
      <p:sp>
        <p:nvSpPr>
          <p:cNvPr id="19" name="AutoShape 19"/>
          <p:cNvSpPr/>
          <p:nvPr/>
        </p:nvSpPr>
        <p:spPr>
          <a:xfrm>
            <a:off x="18156864" y="-1196520"/>
            <a:ext cx="664536" cy="11483520"/>
          </a:xfrm>
          <a:prstGeom prst="rect">
            <a:avLst/>
          </a:prstGeom>
          <a:solidFill>
            <a:schemeClr val="bg2">
              <a:lumMod val="50000"/>
            </a:schemeClr>
          </a:solidFill>
        </p:spPr>
      </p:sp>
      <p:sp>
        <p:nvSpPr>
          <p:cNvPr id="20" name="TextBox 19">
            <a:extLst>
              <a:ext uri="{FF2B5EF4-FFF2-40B4-BE49-F238E27FC236}">
                <a16:creationId xmlns:a16="http://schemas.microsoft.com/office/drawing/2014/main" id="{F74E6210-3976-4C9F-A4ED-DD54F20A9C4E}"/>
              </a:ext>
            </a:extLst>
          </p:cNvPr>
          <p:cNvSpPr txBox="1"/>
          <p:nvPr/>
        </p:nvSpPr>
        <p:spPr>
          <a:xfrm>
            <a:off x="2094120" y="1012426"/>
            <a:ext cx="2631697" cy="2215991"/>
          </a:xfrm>
          <a:prstGeom prst="rect">
            <a:avLst/>
          </a:prstGeom>
          <a:noFill/>
        </p:spPr>
        <p:txBody>
          <a:bodyPr wrap="square" rtlCol="0">
            <a:spAutoFit/>
          </a:bodyPr>
          <a:lstStyle/>
          <a:p>
            <a:r>
              <a:rPr lang="en-US"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#6</a:t>
            </a:r>
            <a:endParaRPr lang="en-IN"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3" name="AutoShape 3">
            <a:extLst>
              <a:ext uri="{FF2B5EF4-FFF2-40B4-BE49-F238E27FC236}">
                <a16:creationId xmlns:a16="http://schemas.microsoft.com/office/drawing/2014/main" id="{268040C0-D58F-4391-A1A3-55E9DC6E0BE5}"/>
              </a:ext>
            </a:extLst>
          </p:cNvPr>
          <p:cNvSpPr/>
          <p:nvPr/>
        </p:nvSpPr>
        <p:spPr>
          <a:xfrm>
            <a:off x="6960805" y="1423494"/>
            <a:ext cx="381000" cy="342900"/>
          </a:xfrm>
          <a:prstGeom prst="rect">
            <a:avLst/>
          </a:prstGeom>
          <a:solidFill>
            <a:srgbClr val="111B1E"/>
          </a:solidFill>
        </p:spPr>
      </p:sp>
      <p:sp>
        <p:nvSpPr>
          <p:cNvPr id="34" name="AutoShape 4">
            <a:extLst>
              <a:ext uri="{FF2B5EF4-FFF2-40B4-BE49-F238E27FC236}">
                <a16:creationId xmlns:a16="http://schemas.microsoft.com/office/drawing/2014/main" id="{F83ADC86-AEC6-4289-93ED-557204236569}"/>
              </a:ext>
            </a:extLst>
          </p:cNvPr>
          <p:cNvSpPr/>
          <p:nvPr/>
        </p:nvSpPr>
        <p:spPr>
          <a:xfrm>
            <a:off x="6960805" y="4368617"/>
            <a:ext cx="381000" cy="342900"/>
          </a:xfrm>
          <a:prstGeom prst="rect">
            <a:avLst/>
          </a:prstGeom>
          <a:solidFill>
            <a:srgbClr val="111B1E"/>
          </a:solidFill>
        </p:spPr>
      </p:sp>
      <p:sp>
        <p:nvSpPr>
          <p:cNvPr id="35" name="AutoShape 5">
            <a:extLst>
              <a:ext uri="{FF2B5EF4-FFF2-40B4-BE49-F238E27FC236}">
                <a16:creationId xmlns:a16="http://schemas.microsoft.com/office/drawing/2014/main" id="{C133274C-1C27-4B7D-A549-55EA78689707}"/>
              </a:ext>
            </a:extLst>
          </p:cNvPr>
          <p:cNvSpPr/>
          <p:nvPr/>
        </p:nvSpPr>
        <p:spPr>
          <a:xfrm>
            <a:off x="6960805" y="7381875"/>
            <a:ext cx="381000" cy="342900"/>
          </a:xfrm>
          <a:prstGeom prst="rect">
            <a:avLst/>
          </a:prstGeom>
          <a:solidFill>
            <a:srgbClr val="111B1E"/>
          </a:solidFill>
        </p:spPr>
      </p:sp>
      <p:grpSp>
        <p:nvGrpSpPr>
          <p:cNvPr id="36" name="Group 6">
            <a:extLst>
              <a:ext uri="{FF2B5EF4-FFF2-40B4-BE49-F238E27FC236}">
                <a16:creationId xmlns:a16="http://schemas.microsoft.com/office/drawing/2014/main" id="{53481FA2-0CD2-4D25-B359-225E651E8D7B}"/>
              </a:ext>
            </a:extLst>
          </p:cNvPr>
          <p:cNvGrpSpPr/>
          <p:nvPr/>
        </p:nvGrpSpPr>
        <p:grpSpPr>
          <a:xfrm>
            <a:off x="8322572" y="1394919"/>
            <a:ext cx="9192092" cy="1677530"/>
            <a:chOff x="0" y="-38100"/>
            <a:chExt cx="12256123" cy="2236707"/>
          </a:xfrm>
        </p:grpSpPr>
        <p:sp>
          <p:nvSpPr>
            <p:cNvPr id="37" name="TextBox 7">
              <a:extLst>
                <a:ext uri="{FF2B5EF4-FFF2-40B4-BE49-F238E27FC236}">
                  <a16:creationId xmlns:a16="http://schemas.microsoft.com/office/drawing/2014/main" id="{70FA3CE1-056A-424D-92C8-FAD746373F81}"/>
                </a:ext>
              </a:extLst>
            </p:cNvPr>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Problem Statement</a:t>
              </a:r>
            </a:p>
          </p:txBody>
        </p:sp>
        <p:sp>
          <p:nvSpPr>
            <p:cNvPr id="38" name="TextBox 8">
              <a:extLst>
                <a:ext uri="{FF2B5EF4-FFF2-40B4-BE49-F238E27FC236}">
                  <a16:creationId xmlns:a16="http://schemas.microsoft.com/office/drawing/2014/main" id="{31C08F73-EBC3-4429-BD17-935684D52DE1}"/>
                </a:ext>
              </a:extLst>
            </p:cNvPr>
            <p:cNvSpPr txBox="1"/>
            <p:nvPr/>
          </p:nvSpPr>
          <p:spPr>
            <a:xfrm>
              <a:off x="0" y="941340"/>
              <a:ext cx="12256123" cy="1257267"/>
            </a:xfrm>
            <a:prstGeom prst="rect">
              <a:avLst/>
            </a:prstGeom>
          </p:spPr>
          <p:txBody>
            <a:bodyPr wrap="square" lIns="0" tIns="0" rIns="0" bIns="0" rtlCol="0" anchor="t">
              <a:spAutoFit/>
            </a:bodyPr>
            <a:lstStyle/>
            <a:p>
              <a:pPr>
                <a:lnSpc>
                  <a:spcPts val="3919"/>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To look at two different approaches used to provide embedded system support for virtualization and virtual machine monitors for consumer electronics and mobile devices.</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39" name="Group 9">
            <a:extLst>
              <a:ext uri="{FF2B5EF4-FFF2-40B4-BE49-F238E27FC236}">
                <a16:creationId xmlns:a16="http://schemas.microsoft.com/office/drawing/2014/main" id="{4E1C6CE0-4C7F-4B1B-A855-2BD916A5A450}"/>
              </a:ext>
            </a:extLst>
          </p:cNvPr>
          <p:cNvGrpSpPr/>
          <p:nvPr/>
        </p:nvGrpSpPr>
        <p:grpSpPr>
          <a:xfrm>
            <a:off x="8322572" y="4340042"/>
            <a:ext cx="9192092" cy="2677804"/>
            <a:chOff x="0" y="-38100"/>
            <a:chExt cx="12256123" cy="3570405"/>
          </a:xfrm>
        </p:grpSpPr>
        <p:sp>
          <p:nvSpPr>
            <p:cNvPr id="40" name="TextBox 10">
              <a:extLst>
                <a:ext uri="{FF2B5EF4-FFF2-40B4-BE49-F238E27FC236}">
                  <a16:creationId xmlns:a16="http://schemas.microsoft.com/office/drawing/2014/main" id="{49E9E258-EBF8-4ECB-98DC-2095CF8AD6EE}"/>
                </a:ext>
              </a:extLst>
            </p:cNvPr>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Advantages</a:t>
              </a:r>
            </a:p>
          </p:txBody>
        </p:sp>
        <p:sp>
          <p:nvSpPr>
            <p:cNvPr id="41" name="TextBox 11">
              <a:extLst>
                <a:ext uri="{FF2B5EF4-FFF2-40B4-BE49-F238E27FC236}">
                  <a16:creationId xmlns:a16="http://schemas.microsoft.com/office/drawing/2014/main" id="{44D9869E-BFED-4F22-AC5B-E9817ABAFBA7}"/>
                </a:ext>
              </a:extLst>
            </p:cNvPr>
            <p:cNvSpPr txBox="1"/>
            <p:nvPr/>
          </p:nvSpPr>
          <p:spPr>
            <a:xfrm>
              <a:off x="0" y="941340"/>
              <a:ext cx="12256123" cy="2590965"/>
            </a:xfrm>
            <a:prstGeom prst="rect">
              <a:avLst/>
            </a:prstGeom>
          </p:spPr>
          <p:txBody>
            <a:bodyPr wrap="square" lIns="0" tIns="0" rIns="0" bIns="0" rtlCol="0" anchor="t">
              <a:spAutoFit/>
            </a:bodyPr>
            <a:lstStyle/>
            <a:p>
              <a:pPr>
                <a:lnSpc>
                  <a:spcPts val="3919"/>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The researcher presented two approaches, such as micro-kernel and hypervisor. Here, the virtualization was an extension to OS in micro-kernel whereby, extension to the hardware in hypervisor. At the end, the hypervisor approach used embedded systems as an alternative for complete OS as guest than the microkernel functionality extension. </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42" name="Group 12">
            <a:extLst>
              <a:ext uri="{FF2B5EF4-FFF2-40B4-BE49-F238E27FC236}">
                <a16:creationId xmlns:a16="http://schemas.microsoft.com/office/drawing/2014/main" id="{551FCFA2-B47D-4CF7-A0C7-A263ACADDADA}"/>
              </a:ext>
            </a:extLst>
          </p:cNvPr>
          <p:cNvGrpSpPr/>
          <p:nvPr/>
        </p:nvGrpSpPr>
        <p:grpSpPr>
          <a:xfrm>
            <a:off x="8322572" y="7353300"/>
            <a:ext cx="9192092" cy="1775634"/>
            <a:chOff x="0" y="-38100"/>
            <a:chExt cx="12256123" cy="2367512"/>
          </a:xfrm>
        </p:grpSpPr>
        <p:sp>
          <p:nvSpPr>
            <p:cNvPr id="43" name="TextBox 13">
              <a:extLst>
                <a:ext uri="{FF2B5EF4-FFF2-40B4-BE49-F238E27FC236}">
                  <a16:creationId xmlns:a16="http://schemas.microsoft.com/office/drawing/2014/main" id="{1DBC4710-68DB-4841-8C62-29FD0EB6EDA6}"/>
                </a:ext>
              </a:extLst>
            </p:cNvPr>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Limitations</a:t>
              </a:r>
            </a:p>
          </p:txBody>
        </p:sp>
        <p:sp>
          <p:nvSpPr>
            <p:cNvPr id="44" name="TextBox 14">
              <a:extLst>
                <a:ext uri="{FF2B5EF4-FFF2-40B4-BE49-F238E27FC236}">
                  <a16:creationId xmlns:a16="http://schemas.microsoft.com/office/drawing/2014/main" id="{8FE88C46-12B0-49D2-A9C1-7A7BF2A7D9A7}"/>
                </a:ext>
              </a:extLst>
            </p:cNvPr>
            <p:cNvSpPr txBox="1"/>
            <p:nvPr/>
          </p:nvSpPr>
          <p:spPr>
            <a:xfrm>
              <a:off x="0" y="941340"/>
              <a:ext cx="12256123" cy="1388072"/>
            </a:xfrm>
            <a:prstGeom prst="rect">
              <a:avLst/>
            </a:prstGeom>
          </p:spPr>
          <p:txBody>
            <a:bodyPr wrap="square" lIns="0" tIns="0" rIns="0" bIns="0" rtlCol="0" anchor="t">
              <a:spAutoFit/>
            </a:bodyPr>
            <a:lstStyle/>
            <a:p>
              <a:pPr>
                <a:lnSpc>
                  <a:spcPct val="115000"/>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After reviewing the paper we saw hypervisor and microkernel approaches seem to address similar concerns. The area of the research was not that extensive that it should be. Limited information about how the kernel and hypervisor function.</a:t>
              </a:r>
            </a:p>
          </p:txBody>
        </p:sp>
      </p:grpSp>
      <p:sp>
        <p:nvSpPr>
          <p:cNvPr id="3" name="TextBox 18">
            <a:extLst>
              <a:ext uri="{FF2B5EF4-FFF2-40B4-BE49-F238E27FC236}">
                <a16:creationId xmlns:a16="http://schemas.microsoft.com/office/drawing/2014/main" id="{47A3BFC8-AB7A-462C-A9FC-2CF9BD2883C6}"/>
              </a:ext>
            </a:extLst>
          </p:cNvPr>
          <p:cNvSpPr txBox="1"/>
          <p:nvPr/>
        </p:nvSpPr>
        <p:spPr>
          <a:xfrm>
            <a:off x="-2644848" y="9293253"/>
            <a:ext cx="6756021" cy="414537"/>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tIns="0" rIns="0" bIns="0" rtlCol="0" anchor="t">
            <a:spAutoFit/>
          </a:bodyPr>
          <a:lstStyle/>
          <a:p>
            <a:pPr algn="r">
              <a:lnSpc>
                <a:spcPts val="3359"/>
              </a:lnSpc>
            </a:pPr>
            <a:r>
              <a:rPr lang="en-US" sz="2399" spc="143" dirty="0">
                <a:solidFill>
                  <a:srgbClr val="FFFFFF"/>
                </a:solidFill>
                <a:latin typeface="Cormorant Garamond Bold"/>
              </a:rPr>
              <a:t>VIT Vellore • Oct. 28, 2020</a:t>
            </a:r>
          </a:p>
        </p:txBody>
      </p:sp>
    </p:spTree>
    <p:extLst>
      <p:ext uri="{BB962C8B-B14F-4D97-AF65-F5344CB8AC3E}">
        <p14:creationId xmlns:p14="http://schemas.microsoft.com/office/powerpoint/2010/main" val="3778169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039600" y="3876586"/>
            <a:ext cx="6042386" cy="2448234"/>
          </a:xfrm>
          <a:prstGeom prst="rect">
            <a:avLst/>
          </a:prstGeom>
        </p:spPr>
        <p:txBody>
          <a:bodyPr wrap="square" lIns="0" tIns="0" rIns="0" bIns="0" rtlCol="0" anchor="t">
            <a:spAutoFit/>
          </a:bodyPr>
          <a:lstStyle/>
          <a:p>
            <a:pPr algn="r">
              <a:lnSpc>
                <a:spcPct val="115000"/>
              </a:lnSpc>
            </a:pPr>
            <a:r>
              <a:rPr lang="en-US" sz="2800" b="1" dirty="0">
                <a:effectLst/>
                <a:latin typeface="Assistant Bold" panose="020B0604020202020204" charset="-79"/>
                <a:ea typeface="Times New Roman" panose="02020603050405020304" pitchFamily="18" charset="0"/>
                <a:cs typeface="Assistant Bold" panose="020B0604020202020204" charset="-79"/>
              </a:rPr>
              <a:t>D. Hildebrand, “An architectural overview of QNX.” In Proc. of the USENIX Workshop on Microkernels and other Kernel Architectures, Seattle, WA, USA, pp. 113–126, Apr. 1992. </a:t>
            </a:r>
            <a:endParaRPr lang="en-IN" sz="2800" dirty="0">
              <a:effectLst/>
              <a:latin typeface="Assistant Bold" panose="020B0604020202020204" charset="-79"/>
              <a:ea typeface="Arial" panose="020B0604020202020204" pitchFamily="34" charset="0"/>
              <a:cs typeface="Assistant Bold" panose="020B0604020202020204" charset="-79"/>
            </a:endParaRPr>
          </a:p>
        </p:txBody>
      </p:sp>
      <p:sp>
        <p:nvSpPr>
          <p:cNvPr id="3" name="AutoShape 3"/>
          <p:cNvSpPr/>
          <p:nvPr/>
        </p:nvSpPr>
        <p:spPr>
          <a:xfrm>
            <a:off x="1028700" y="1334616"/>
            <a:ext cx="381000" cy="342900"/>
          </a:xfrm>
          <a:prstGeom prst="rect">
            <a:avLst/>
          </a:prstGeom>
          <a:solidFill>
            <a:srgbClr val="111B1E"/>
          </a:solidFill>
        </p:spPr>
      </p:sp>
      <p:sp>
        <p:nvSpPr>
          <p:cNvPr id="4" name="AutoShape 4"/>
          <p:cNvSpPr/>
          <p:nvPr/>
        </p:nvSpPr>
        <p:spPr>
          <a:xfrm>
            <a:off x="1028700" y="4279739"/>
            <a:ext cx="381000" cy="342900"/>
          </a:xfrm>
          <a:prstGeom prst="rect">
            <a:avLst/>
          </a:prstGeom>
          <a:solidFill>
            <a:srgbClr val="111B1E"/>
          </a:solidFill>
        </p:spPr>
      </p:sp>
      <p:sp>
        <p:nvSpPr>
          <p:cNvPr id="5" name="AutoShape 5"/>
          <p:cNvSpPr/>
          <p:nvPr/>
        </p:nvSpPr>
        <p:spPr>
          <a:xfrm>
            <a:off x="1028700" y="7292997"/>
            <a:ext cx="381000" cy="342900"/>
          </a:xfrm>
          <a:prstGeom prst="rect">
            <a:avLst/>
          </a:prstGeom>
          <a:solidFill>
            <a:srgbClr val="111B1E"/>
          </a:solidFill>
        </p:spPr>
      </p:sp>
      <p:grpSp>
        <p:nvGrpSpPr>
          <p:cNvPr id="6" name="Group 6"/>
          <p:cNvGrpSpPr/>
          <p:nvPr/>
        </p:nvGrpSpPr>
        <p:grpSpPr>
          <a:xfrm>
            <a:off x="2390467" y="1306041"/>
            <a:ext cx="9192092" cy="1177394"/>
            <a:chOff x="0" y="-38100"/>
            <a:chExt cx="12256123" cy="1569859"/>
          </a:xfrm>
        </p:grpSpPr>
        <p:sp>
          <p:nvSpPr>
            <p:cNvPr id="7" name="TextBox 7"/>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Problem Statement</a:t>
              </a:r>
            </a:p>
          </p:txBody>
        </p:sp>
        <p:sp>
          <p:nvSpPr>
            <p:cNvPr id="8" name="TextBox 8"/>
            <p:cNvSpPr txBox="1"/>
            <p:nvPr/>
          </p:nvSpPr>
          <p:spPr>
            <a:xfrm>
              <a:off x="0" y="941340"/>
              <a:ext cx="12256123" cy="590419"/>
            </a:xfrm>
            <a:prstGeom prst="rect">
              <a:avLst/>
            </a:prstGeom>
          </p:spPr>
          <p:txBody>
            <a:bodyPr wrap="square" lIns="0" tIns="0" rIns="0" bIns="0" rtlCol="0" anchor="t">
              <a:spAutoFit/>
            </a:bodyPr>
            <a:lstStyle/>
            <a:p>
              <a:pPr>
                <a:lnSpc>
                  <a:spcPts val="3919"/>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This paper presents an architectural overview of the QNX operating system.</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9" name="Group 9"/>
          <p:cNvGrpSpPr/>
          <p:nvPr/>
        </p:nvGrpSpPr>
        <p:grpSpPr>
          <a:xfrm>
            <a:off x="2390467" y="4251164"/>
            <a:ext cx="9192092" cy="2677804"/>
            <a:chOff x="0" y="-38100"/>
            <a:chExt cx="12256123" cy="3570405"/>
          </a:xfrm>
        </p:grpSpPr>
        <p:sp>
          <p:nvSpPr>
            <p:cNvPr id="10" name="TextBox 10"/>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Advantages</a:t>
              </a:r>
            </a:p>
          </p:txBody>
        </p:sp>
        <p:sp>
          <p:nvSpPr>
            <p:cNvPr id="11" name="TextBox 11"/>
            <p:cNvSpPr txBox="1"/>
            <p:nvPr/>
          </p:nvSpPr>
          <p:spPr>
            <a:xfrm>
              <a:off x="0" y="941340"/>
              <a:ext cx="12256123" cy="2590965"/>
            </a:xfrm>
            <a:prstGeom prst="rect">
              <a:avLst/>
            </a:prstGeom>
          </p:spPr>
          <p:txBody>
            <a:bodyPr wrap="square" lIns="0" tIns="0" rIns="0" bIns="0" rtlCol="0" anchor="t">
              <a:spAutoFit/>
            </a:bodyPr>
            <a:lstStyle/>
            <a:p>
              <a:pPr>
                <a:lnSpc>
                  <a:spcPts val="3919"/>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It explains the whole working of the kernel. Also it compares the monolithic and microkernels and it is clear that a microkernel system can both outperform and provide greater functionality than a monolithic kernel system while still providing a compatible API for application programs. </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12" name="Group 12"/>
          <p:cNvGrpSpPr/>
          <p:nvPr/>
        </p:nvGrpSpPr>
        <p:grpSpPr>
          <a:xfrm>
            <a:off x="2390467" y="7264422"/>
            <a:ext cx="9192092" cy="2129577"/>
            <a:chOff x="0" y="-38100"/>
            <a:chExt cx="12256123" cy="2839436"/>
          </a:xfrm>
        </p:grpSpPr>
        <p:sp>
          <p:nvSpPr>
            <p:cNvPr id="13" name="TextBox 13"/>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Limitations</a:t>
              </a:r>
            </a:p>
          </p:txBody>
        </p:sp>
        <p:sp>
          <p:nvSpPr>
            <p:cNvPr id="14" name="TextBox 14"/>
            <p:cNvSpPr txBox="1"/>
            <p:nvPr/>
          </p:nvSpPr>
          <p:spPr>
            <a:xfrm>
              <a:off x="0" y="941340"/>
              <a:ext cx="12256123" cy="1859996"/>
            </a:xfrm>
            <a:prstGeom prst="rect">
              <a:avLst/>
            </a:prstGeom>
          </p:spPr>
          <p:txBody>
            <a:bodyPr wrap="square" lIns="0" tIns="0" rIns="0" bIns="0" rtlCol="0" anchor="t">
              <a:spAutoFit/>
            </a:bodyPr>
            <a:lstStyle/>
            <a:p>
              <a:pPr>
                <a:lnSpc>
                  <a:spcPct val="115000"/>
                </a:lnSpc>
              </a:pPr>
              <a:r>
                <a:rPr lang="en-US" sz="2000" dirty="0">
                  <a:latin typeface="Calibri Light" panose="020F0302020204030204" pitchFamily="34" charset="0"/>
                  <a:ea typeface="Times New Roman" panose="02020603050405020304" pitchFamily="18" charset="0"/>
                  <a:cs typeface="Calibri Light" panose="020F0302020204030204" pitchFamily="34" charset="0"/>
                </a:rPr>
                <a:t>It</a:t>
              </a: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 still does not approach that of a procedure call, encouraging the construction of monolithic, non-extensible systems. For example, the L3 microkernel, even with its aggressive design, has a protected procedure call implementation with overhead of nearly 100 procedure call times.</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p:txBody>
        </p:sp>
      </p:grpSp>
      <p:sp>
        <p:nvSpPr>
          <p:cNvPr id="15" name="AutoShape 15"/>
          <p:cNvSpPr/>
          <p:nvPr/>
        </p:nvSpPr>
        <p:spPr>
          <a:xfrm>
            <a:off x="11963400" y="-596523"/>
            <a:ext cx="25347" cy="11612150"/>
          </a:xfrm>
          <a:prstGeom prst="rect">
            <a:avLst/>
          </a:prstGeom>
          <a:solidFill>
            <a:srgbClr val="111B1E">
              <a:alpha val="29803"/>
            </a:srgbClr>
          </a:solidFill>
        </p:spPr>
      </p:sp>
      <p:grpSp>
        <p:nvGrpSpPr>
          <p:cNvPr id="16" name="Group 16"/>
          <p:cNvGrpSpPr/>
          <p:nvPr/>
        </p:nvGrpSpPr>
        <p:grpSpPr>
          <a:xfrm>
            <a:off x="11353800" y="8526104"/>
            <a:ext cx="10341936" cy="2301420"/>
            <a:chOff x="-812800" y="0"/>
            <a:chExt cx="13789249" cy="3068560"/>
          </a:xfrm>
          <a:solidFill>
            <a:schemeClr val="bg2">
              <a:lumMod val="50000"/>
            </a:schemeClr>
          </a:solidFill>
        </p:grpSpPr>
        <p:sp>
          <p:nvSpPr>
            <p:cNvPr id="17" name="AutoShape 17"/>
            <p:cNvSpPr/>
            <p:nvPr/>
          </p:nvSpPr>
          <p:spPr>
            <a:xfrm>
              <a:off x="0" y="0"/>
              <a:ext cx="12976449" cy="3068560"/>
            </a:xfrm>
            <a:prstGeom prst="rect">
              <a:avLst/>
            </a:prstGeom>
            <a:grpFill/>
          </p:spPr>
        </p:sp>
        <p:sp>
          <p:nvSpPr>
            <p:cNvPr id="18" name="TextBox 18"/>
            <p:cNvSpPr txBox="1"/>
            <p:nvPr/>
          </p:nvSpPr>
          <p:spPr>
            <a:xfrm>
              <a:off x="-812800" y="928636"/>
              <a:ext cx="9008029" cy="552716"/>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tIns="0" rIns="0" bIns="0" rtlCol="0" anchor="t">
              <a:spAutoFit/>
            </a:bodyPr>
            <a:lstStyle/>
            <a:p>
              <a:pPr algn="r">
                <a:lnSpc>
                  <a:spcPts val="3359"/>
                </a:lnSpc>
              </a:pPr>
              <a:r>
                <a:rPr lang="en-US" sz="2399" spc="143" dirty="0">
                  <a:solidFill>
                    <a:srgbClr val="FFFFFF"/>
                  </a:solidFill>
                  <a:latin typeface="Cormorant Garamond Bold"/>
                </a:rPr>
                <a:t>VIT Vellore • Oct. 28, 2020</a:t>
              </a:r>
            </a:p>
          </p:txBody>
        </p:sp>
      </p:grpSp>
      <p:sp>
        <p:nvSpPr>
          <p:cNvPr id="19" name="AutoShape 19"/>
          <p:cNvSpPr/>
          <p:nvPr/>
        </p:nvSpPr>
        <p:spPr>
          <a:xfrm>
            <a:off x="-495300" y="-627128"/>
            <a:ext cx="664536" cy="11483520"/>
          </a:xfrm>
          <a:prstGeom prst="rect">
            <a:avLst/>
          </a:prstGeom>
          <a:solidFill>
            <a:schemeClr val="bg2">
              <a:lumMod val="50000"/>
            </a:schemeClr>
          </a:solidFill>
        </p:spPr>
      </p:sp>
      <p:sp>
        <p:nvSpPr>
          <p:cNvPr id="20" name="TextBox 19">
            <a:extLst>
              <a:ext uri="{FF2B5EF4-FFF2-40B4-BE49-F238E27FC236}">
                <a16:creationId xmlns:a16="http://schemas.microsoft.com/office/drawing/2014/main" id="{F74E6210-3976-4C9F-A4ED-DD54F20A9C4E}"/>
              </a:ext>
            </a:extLst>
          </p:cNvPr>
          <p:cNvSpPr txBox="1"/>
          <p:nvPr/>
        </p:nvSpPr>
        <p:spPr>
          <a:xfrm>
            <a:off x="14511456" y="1660595"/>
            <a:ext cx="2302619" cy="2215991"/>
          </a:xfrm>
          <a:prstGeom prst="rect">
            <a:avLst/>
          </a:prstGeom>
          <a:noFill/>
        </p:spPr>
        <p:txBody>
          <a:bodyPr wrap="square" rtlCol="0">
            <a:spAutoFit/>
          </a:bodyPr>
          <a:lstStyle/>
          <a:p>
            <a:r>
              <a:rPr lang="en-US"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#7</a:t>
            </a:r>
            <a:endParaRPr lang="en-IN"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652285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4800" y="3228417"/>
            <a:ext cx="5301400" cy="1457194"/>
          </a:xfrm>
          <a:prstGeom prst="rect">
            <a:avLst/>
          </a:prstGeom>
        </p:spPr>
        <p:txBody>
          <a:bodyPr wrap="square" lIns="0" tIns="0" rIns="0" bIns="0" rtlCol="0" anchor="t">
            <a:spAutoFit/>
          </a:bodyPr>
          <a:lstStyle/>
          <a:p>
            <a:pPr>
              <a:lnSpc>
                <a:spcPct val="115000"/>
              </a:lnSpc>
            </a:pPr>
            <a:r>
              <a:rPr lang="en-US" sz="2800" b="1" dirty="0">
                <a:effectLst/>
                <a:latin typeface="Assistant Bold" panose="020B0604020202020204" charset="-79"/>
                <a:ea typeface="Times New Roman" panose="02020603050405020304" pitchFamily="18" charset="0"/>
                <a:cs typeface="Assistant Bold" panose="020B0604020202020204" charset="-79"/>
              </a:rPr>
              <a:t>K. </a:t>
            </a:r>
            <a:r>
              <a:rPr lang="en-US" sz="2800" b="1" dirty="0" err="1">
                <a:effectLst/>
                <a:latin typeface="Assistant Bold" panose="020B0604020202020204" charset="-79"/>
                <a:ea typeface="Times New Roman" panose="02020603050405020304" pitchFamily="18" charset="0"/>
                <a:cs typeface="Assistant Bold" panose="020B0604020202020204" charset="-79"/>
              </a:rPr>
              <a:t>Bak</a:t>
            </a:r>
            <a:r>
              <a:rPr lang="en-US" sz="2800" b="1" dirty="0">
                <a:effectLst/>
                <a:latin typeface="Assistant Bold" panose="020B0604020202020204" charset="-79"/>
                <a:ea typeface="Times New Roman" panose="02020603050405020304" pitchFamily="18" charset="0"/>
                <a:cs typeface="Assistant Bold" panose="020B0604020202020204" charset="-79"/>
              </a:rPr>
              <a:t> and K. Ali. Improving usability of the Linux kernel configuration tools.</a:t>
            </a:r>
            <a:endParaRPr lang="en-IN" sz="2800" b="1" dirty="0">
              <a:latin typeface="Assistant Bold" panose="020B0604020202020204" charset="-79"/>
              <a:cs typeface="Assistant Bold" panose="020B0604020202020204" charset="-79"/>
            </a:endParaRPr>
          </a:p>
        </p:txBody>
      </p:sp>
      <p:sp>
        <p:nvSpPr>
          <p:cNvPr id="15" name="AutoShape 15"/>
          <p:cNvSpPr/>
          <p:nvPr/>
        </p:nvSpPr>
        <p:spPr>
          <a:xfrm>
            <a:off x="6223053" y="-662575"/>
            <a:ext cx="25347" cy="11612150"/>
          </a:xfrm>
          <a:prstGeom prst="rect">
            <a:avLst/>
          </a:prstGeom>
          <a:solidFill>
            <a:srgbClr val="111B1E">
              <a:alpha val="29803"/>
            </a:srgbClr>
          </a:solidFill>
        </p:spPr>
      </p:sp>
      <p:sp>
        <p:nvSpPr>
          <p:cNvPr id="17" name="AutoShape 17"/>
          <p:cNvSpPr/>
          <p:nvPr/>
        </p:nvSpPr>
        <p:spPr>
          <a:xfrm>
            <a:off x="-3505200" y="8557080"/>
            <a:ext cx="9732336" cy="2301420"/>
          </a:xfrm>
          <a:prstGeom prst="rect">
            <a:avLst/>
          </a:prstGeom>
          <a:solidFill>
            <a:schemeClr val="bg2">
              <a:lumMod val="50000"/>
            </a:schemeClr>
          </a:solidFill>
        </p:spPr>
      </p:sp>
      <p:sp>
        <p:nvSpPr>
          <p:cNvPr id="19" name="AutoShape 19"/>
          <p:cNvSpPr/>
          <p:nvPr/>
        </p:nvSpPr>
        <p:spPr>
          <a:xfrm>
            <a:off x="18156864" y="-1196520"/>
            <a:ext cx="664536" cy="11483520"/>
          </a:xfrm>
          <a:prstGeom prst="rect">
            <a:avLst/>
          </a:prstGeom>
          <a:solidFill>
            <a:schemeClr val="bg2">
              <a:lumMod val="50000"/>
            </a:schemeClr>
          </a:solidFill>
        </p:spPr>
      </p:sp>
      <p:sp>
        <p:nvSpPr>
          <p:cNvPr id="20" name="TextBox 19">
            <a:extLst>
              <a:ext uri="{FF2B5EF4-FFF2-40B4-BE49-F238E27FC236}">
                <a16:creationId xmlns:a16="http://schemas.microsoft.com/office/drawing/2014/main" id="{F74E6210-3976-4C9F-A4ED-DD54F20A9C4E}"/>
              </a:ext>
            </a:extLst>
          </p:cNvPr>
          <p:cNvSpPr txBox="1"/>
          <p:nvPr/>
        </p:nvSpPr>
        <p:spPr>
          <a:xfrm>
            <a:off x="2094120" y="1012426"/>
            <a:ext cx="2631697" cy="2215991"/>
          </a:xfrm>
          <a:prstGeom prst="rect">
            <a:avLst/>
          </a:prstGeom>
          <a:noFill/>
        </p:spPr>
        <p:txBody>
          <a:bodyPr wrap="square" rtlCol="0">
            <a:spAutoFit/>
          </a:bodyPr>
          <a:lstStyle/>
          <a:p>
            <a:r>
              <a:rPr lang="en-US"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#8</a:t>
            </a:r>
            <a:endParaRPr lang="en-IN" sz="13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3" name="AutoShape 3">
            <a:extLst>
              <a:ext uri="{FF2B5EF4-FFF2-40B4-BE49-F238E27FC236}">
                <a16:creationId xmlns:a16="http://schemas.microsoft.com/office/drawing/2014/main" id="{268040C0-D58F-4391-A1A3-55E9DC6E0BE5}"/>
              </a:ext>
            </a:extLst>
          </p:cNvPr>
          <p:cNvSpPr/>
          <p:nvPr/>
        </p:nvSpPr>
        <p:spPr>
          <a:xfrm>
            <a:off x="6960805" y="1423494"/>
            <a:ext cx="381000" cy="342900"/>
          </a:xfrm>
          <a:prstGeom prst="rect">
            <a:avLst/>
          </a:prstGeom>
          <a:solidFill>
            <a:srgbClr val="111B1E"/>
          </a:solidFill>
        </p:spPr>
      </p:sp>
      <p:sp>
        <p:nvSpPr>
          <p:cNvPr id="34" name="AutoShape 4">
            <a:extLst>
              <a:ext uri="{FF2B5EF4-FFF2-40B4-BE49-F238E27FC236}">
                <a16:creationId xmlns:a16="http://schemas.microsoft.com/office/drawing/2014/main" id="{F83ADC86-AEC6-4289-93ED-557204236569}"/>
              </a:ext>
            </a:extLst>
          </p:cNvPr>
          <p:cNvSpPr/>
          <p:nvPr/>
        </p:nvSpPr>
        <p:spPr>
          <a:xfrm>
            <a:off x="6960805" y="4368617"/>
            <a:ext cx="381000" cy="342900"/>
          </a:xfrm>
          <a:prstGeom prst="rect">
            <a:avLst/>
          </a:prstGeom>
          <a:solidFill>
            <a:srgbClr val="111B1E"/>
          </a:solidFill>
        </p:spPr>
      </p:sp>
      <p:sp>
        <p:nvSpPr>
          <p:cNvPr id="35" name="AutoShape 5">
            <a:extLst>
              <a:ext uri="{FF2B5EF4-FFF2-40B4-BE49-F238E27FC236}">
                <a16:creationId xmlns:a16="http://schemas.microsoft.com/office/drawing/2014/main" id="{C133274C-1C27-4B7D-A549-55EA78689707}"/>
              </a:ext>
            </a:extLst>
          </p:cNvPr>
          <p:cNvSpPr/>
          <p:nvPr/>
        </p:nvSpPr>
        <p:spPr>
          <a:xfrm>
            <a:off x="6960805" y="7381875"/>
            <a:ext cx="381000" cy="342900"/>
          </a:xfrm>
          <a:prstGeom prst="rect">
            <a:avLst/>
          </a:prstGeom>
          <a:solidFill>
            <a:srgbClr val="111B1E"/>
          </a:solidFill>
        </p:spPr>
      </p:sp>
      <p:grpSp>
        <p:nvGrpSpPr>
          <p:cNvPr id="36" name="Group 6">
            <a:extLst>
              <a:ext uri="{FF2B5EF4-FFF2-40B4-BE49-F238E27FC236}">
                <a16:creationId xmlns:a16="http://schemas.microsoft.com/office/drawing/2014/main" id="{53481FA2-0CD2-4D25-B359-225E651E8D7B}"/>
              </a:ext>
            </a:extLst>
          </p:cNvPr>
          <p:cNvGrpSpPr/>
          <p:nvPr/>
        </p:nvGrpSpPr>
        <p:grpSpPr>
          <a:xfrm>
            <a:off x="8322572" y="1394919"/>
            <a:ext cx="9192092" cy="1177394"/>
            <a:chOff x="0" y="-38100"/>
            <a:chExt cx="12256123" cy="1569859"/>
          </a:xfrm>
        </p:grpSpPr>
        <p:sp>
          <p:nvSpPr>
            <p:cNvPr id="37" name="TextBox 7">
              <a:extLst>
                <a:ext uri="{FF2B5EF4-FFF2-40B4-BE49-F238E27FC236}">
                  <a16:creationId xmlns:a16="http://schemas.microsoft.com/office/drawing/2014/main" id="{70FA3CE1-056A-424D-92C8-FAD746373F81}"/>
                </a:ext>
              </a:extLst>
            </p:cNvPr>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Problem Statement</a:t>
              </a:r>
            </a:p>
          </p:txBody>
        </p:sp>
        <p:sp>
          <p:nvSpPr>
            <p:cNvPr id="38" name="TextBox 8">
              <a:extLst>
                <a:ext uri="{FF2B5EF4-FFF2-40B4-BE49-F238E27FC236}">
                  <a16:creationId xmlns:a16="http://schemas.microsoft.com/office/drawing/2014/main" id="{31C08F73-EBC3-4429-BD17-935684D52DE1}"/>
                </a:ext>
              </a:extLst>
            </p:cNvPr>
            <p:cNvSpPr txBox="1"/>
            <p:nvPr/>
          </p:nvSpPr>
          <p:spPr>
            <a:xfrm>
              <a:off x="0" y="941340"/>
              <a:ext cx="12256123" cy="590419"/>
            </a:xfrm>
            <a:prstGeom prst="rect">
              <a:avLst/>
            </a:prstGeom>
          </p:spPr>
          <p:txBody>
            <a:bodyPr wrap="square" lIns="0" tIns="0" rIns="0" bIns="0" rtlCol="0" anchor="t">
              <a:spAutoFit/>
            </a:bodyPr>
            <a:lstStyle/>
            <a:p>
              <a:pPr>
                <a:lnSpc>
                  <a:spcPts val="3919"/>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Tailoring a Linux kernel to one’s needs.</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39" name="Group 9">
            <a:extLst>
              <a:ext uri="{FF2B5EF4-FFF2-40B4-BE49-F238E27FC236}">
                <a16:creationId xmlns:a16="http://schemas.microsoft.com/office/drawing/2014/main" id="{4E1C6CE0-4C7F-4B1B-A855-2BD916A5A450}"/>
              </a:ext>
            </a:extLst>
          </p:cNvPr>
          <p:cNvGrpSpPr/>
          <p:nvPr/>
        </p:nvGrpSpPr>
        <p:grpSpPr>
          <a:xfrm>
            <a:off x="8322572" y="4340042"/>
            <a:ext cx="9192092" cy="2177667"/>
            <a:chOff x="0" y="-38100"/>
            <a:chExt cx="12256123" cy="2903556"/>
          </a:xfrm>
        </p:grpSpPr>
        <p:sp>
          <p:nvSpPr>
            <p:cNvPr id="40" name="TextBox 10">
              <a:extLst>
                <a:ext uri="{FF2B5EF4-FFF2-40B4-BE49-F238E27FC236}">
                  <a16:creationId xmlns:a16="http://schemas.microsoft.com/office/drawing/2014/main" id="{49E9E258-EBF8-4ECB-98DC-2095CF8AD6EE}"/>
                </a:ext>
              </a:extLst>
            </p:cNvPr>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Advantages</a:t>
              </a:r>
            </a:p>
          </p:txBody>
        </p:sp>
        <p:sp>
          <p:nvSpPr>
            <p:cNvPr id="41" name="TextBox 11">
              <a:extLst>
                <a:ext uri="{FF2B5EF4-FFF2-40B4-BE49-F238E27FC236}">
                  <a16:creationId xmlns:a16="http://schemas.microsoft.com/office/drawing/2014/main" id="{44D9869E-BFED-4F22-AC5B-E9817ABAFBA7}"/>
                </a:ext>
              </a:extLst>
            </p:cNvPr>
            <p:cNvSpPr txBox="1"/>
            <p:nvPr/>
          </p:nvSpPr>
          <p:spPr>
            <a:xfrm>
              <a:off x="0" y="941340"/>
              <a:ext cx="12256123" cy="1924116"/>
            </a:xfrm>
            <a:prstGeom prst="rect">
              <a:avLst/>
            </a:prstGeom>
          </p:spPr>
          <p:txBody>
            <a:bodyPr wrap="square" lIns="0" tIns="0" rIns="0" bIns="0" rtlCol="0" anchor="t">
              <a:spAutoFit/>
            </a:bodyPr>
            <a:lstStyle/>
            <a:p>
              <a:pPr>
                <a:lnSpc>
                  <a:spcPts val="3919"/>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Advantages include: free navigation, few categories of features, understandable (and helpful) description text, useful search tools, automatic hardware detection and they provide that.</a:t>
              </a:r>
              <a:endParaRPr lang="en-US" sz="3200" dirty="0">
                <a:solidFill>
                  <a:srgbClr val="111B1E"/>
                </a:solidFill>
                <a:latin typeface="Calibri Light" panose="020F0302020204030204" pitchFamily="34" charset="0"/>
                <a:cs typeface="Calibri Light" panose="020F0302020204030204" pitchFamily="34" charset="0"/>
              </a:endParaRPr>
            </a:p>
          </p:txBody>
        </p:sp>
      </p:grpSp>
      <p:grpSp>
        <p:nvGrpSpPr>
          <p:cNvPr id="42" name="Group 12">
            <a:extLst>
              <a:ext uri="{FF2B5EF4-FFF2-40B4-BE49-F238E27FC236}">
                <a16:creationId xmlns:a16="http://schemas.microsoft.com/office/drawing/2014/main" id="{551FCFA2-B47D-4CF7-A0C7-A263ACADDADA}"/>
              </a:ext>
            </a:extLst>
          </p:cNvPr>
          <p:cNvGrpSpPr/>
          <p:nvPr/>
        </p:nvGrpSpPr>
        <p:grpSpPr>
          <a:xfrm>
            <a:off x="8322572" y="7353300"/>
            <a:ext cx="9192092" cy="1775634"/>
            <a:chOff x="0" y="-38100"/>
            <a:chExt cx="12256123" cy="2367512"/>
          </a:xfrm>
        </p:grpSpPr>
        <p:sp>
          <p:nvSpPr>
            <p:cNvPr id="43" name="TextBox 13">
              <a:extLst>
                <a:ext uri="{FF2B5EF4-FFF2-40B4-BE49-F238E27FC236}">
                  <a16:creationId xmlns:a16="http://schemas.microsoft.com/office/drawing/2014/main" id="{1DBC4710-68DB-4841-8C62-29FD0EB6EDA6}"/>
                </a:ext>
              </a:extLst>
            </p:cNvPr>
            <p:cNvSpPr txBox="1"/>
            <p:nvPr/>
          </p:nvSpPr>
          <p:spPr>
            <a:xfrm>
              <a:off x="0" y="-38100"/>
              <a:ext cx="7480711" cy="723689"/>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Limitations</a:t>
              </a:r>
            </a:p>
          </p:txBody>
        </p:sp>
        <p:sp>
          <p:nvSpPr>
            <p:cNvPr id="44" name="TextBox 14">
              <a:extLst>
                <a:ext uri="{FF2B5EF4-FFF2-40B4-BE49-F238E27FC236}">
                  <a16:creationId xmlns:a16="http://schemas.microsoft.com/office/drawing/2014/main" id="{8FE88C46-12B0-49D2-A9C1-7A7BF2A7D9A7}"/>
                </a:ext>
              </a:extLst>
            </p:cNvPr>
            <p:cNvSpPr txBox="1"/>
            <p:nvPr/>
          </p:nvSpPr>
          <p:spPr>
            <a:xfrm>
              <a:off x="0" y="941340"/>
              <a:ext cx="12256123" cy="1388072"/>
            </a:xfrm>
            <a:prstGeom prst="rect">
              <a:avLst/>
            </a:prstGeom>
          </p:spPr>
          <p:txBody>
            <a:bodyPr wrap="square" lIns="0" tIns="0" rIns="0" bIns="0" rtlCol="0" anchor="t">
              <a:spAutoFit/>
            </a:bodyPr>
            <a:lstStyle/>
            <a:p>
              <a:pPr>
                <a:lnSpc>
                  <a:spcPct val="115000"/>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Although sophisticated configurator support exists, configuring systems according to a variability model still remains a difficult process. Users often cannot complete a</a:t>
              </a:r>
            </a:p>
            <a:p>
              <a:pPr>
                <a:lnSpc>
                  <a:spcPct val="115000"/>
                </a:lnSpc>
              </a:pPr>
              <a:r>
                <a:rPr lang="en-US" sz="2000" dirty="0">
                  <a:effectLst/>
                  <a:latin typeface="Calibri Light" panose="020F0302020204030204" pitchFamily="34" charset="0"/>
                  <a:ea typeface="Times New Roman" panose="02020603050405020304" pitchFamily="18" charset="0"/>
                  <a:cs typeface="Calibri Light" panose="020F0302020204030204" pitchFamily="34" charset="0"/>
                </a:rPr>
                <a:t>configuration without external help and configuration errors can cause disastrous results.</a:t>
              </a:r>
            </a:p>
          </p:txBody>
        </p:sp>
      </p:grpSp>
      <p:sp>
        <p:nvSpPr>
          <p:cNvPr id="3" name="TextBox 18">
            <a:extLst>
              <a:ext uri="{FF2B5EF4-FFF2-40B4-BE49-F238E27FC236}">
                <a16:creationId xmlns:a16="http://schemas.microsoft.com/office/drawing/2014/main" id="{998E6AE5-BE4E-48A6-BC2F-77736F1CD630}"/>
              </a:ext>
            </a:extLst>
          </p:cNvPr>
          <p:cNvSpPr txBox="1"/>
          <p:nvPr/>
        </p:nvSpPr>
        <p:spPr>
          <a:xfrm>
            <a:off x="-2644848" y="9293253"/>
            <a:ext cx="6756021" cy="414537"/>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tIns="0" rIns="0" bIns="0" rtlCol="0" anchor="t">
            <a:spAutoFit/>
          </a:bodyPr>
          <a:lstStyle/>
          <a:p>
            <a:pPr algn="r">
              <a:lnSpc>
                <a:spcPts val="3359"/>
              </a:lnSpc>
            </a:pPr>
            <a:r>
              <a:rPr lang="en-US" sz="2399" spc="143" dirty="0">
                <a:solidFill>
                  <a:srgbClr val="FFFFFF"/>
                </a:solidFill>
                <a:latin typeface="Cormorant Garamond Bold"/>
              </a:rPr>
              <a:t>VIT Vellore • Oct. 28, 2020</a:t>
            </a:r>
          </a:p>
        </p:txBody>
      </p:sp>
    </p:spTree>
    <p:extLst>
      <p:ext uri="{BB962C8B-B14F-4D97-AF65-F5344CB8AC3E}">
        <p14:creationId xmlns:p14="http://schemas.microsoft.com/office/powerpoint/2010/main" val="2942129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EE1D5B66-C309-425E-82F2-5AB7723A0A1A}"/>
              </a:ext>
            </a:extLst>
          </p:cNvPr>
          <p:cNvGrpSpPr/>
          <p:nvPr/>
        </p:nvGrpSpPr>
        <p:grpSpPr>
          <a:xfrm>
            <a:off x="6892172" y="1979678"/>
            <a:ext cx="10553696" cy="6327642"/>
            <a:chOff x="-3002437" y="0"/>
            <a:chExt cx="14071594" cy="8436857"/>
          </a:xfrm>
        </p:grpSpPr>
        <p:sp>
          <p:nvSpPr>
            <p:cNvPr id="3" name="TextBox 12">
              <a:extLst>
                <a:ext uri="{FF2B5EF4-FFF2-40B4-BE49-F238E27FC236}">
                  <a16:creationId xmlns:a16="http://schemas.microsoft.com/office/drawing/2014/main" id="{DFC62626-0DAF-4415-8069-FBBBD201A83F}"/>
                </a:ext>
              </a:extLst>
            </p:cNvPr>
            <p:cNvSpPr txBox="1"/>
            <p:nvPr/>
          </p:nvSpPr>
          <p:spPr>
            <a:xfrm>
              <a:off x="-3002437" y="2291024"/>
              <a:ext cx="14071594" cy="1692771"/>
            </a:xfrm>
            <a:prstGeom prst="rect">
              <a:avLst/>
            </a:prstGeom>
          </p:spPr>
          <p:txBody>
            <a:bodyPr wrap="square" lIns="0" tIns="0" rIns="0" bIns="0" rtlCol="0" anchor="t">
              <a:spAutoFit/>
            </a:bodyPr>
            <a:lstStyle/>
            <a:p>
              <a:pPr algn="ctr">
                <a:lnSpc>
                  <a:spcPts val="9900"/>
                </a:lnSpc>
              </a:pPr>
              <a:r>
                <a:rPr lang="en-US" sz="9000" dirty="0">
                  <a:solidFill>
                    <a:srgbClr val="000000"/>
                  </a:solidFill>
                  <a:latin typeface="Glacial Indifference"/>
                </a:rPr>
                <a:t>Existing Approach</a:t>
              </a:r>
            </a:p>
          </p:txBody>
        </p:sp>
        <p:sp>
          <p:nvSpPr>
            <p:cNvPr id="4" name="TextBox 13">
              <a:extLst>
                <a:ext uri="{FF2B5EF4-FFF2-40B4-BE49-F238E27FC236}">
                  <a16:creationId xmlns:a16="http://schemas.microsoft.com/office/drawing/2014/main" id="{665F8436-98F6-4818-B710-E454F24867F8}"/>
                </a:ext>
              </a:extLst>
            </p:cNvPr>
            <p:cNvSpPr txBox="1"/>
            <p:nvPr/>
          </p:nvSpPr>
          <p:spPr>
            <a:xfrm>
              <a:off x="2300379" y="3983795"/>
              <a:ext cx="3491361" cy="2462212"/>
            </a:xfrm>
            <a:prstGeom prst="rect">
              <a:avLst/>
            </a:prstGeom>
          </p:spPr>
          <p:txBody>
            <a:bodyPr lIns="0" tIns="0" rIns="0" bIns="0" rtlCol="0" anchor="t">
              <a:spAutoFit/>
            </a:bodyPr>
            <a:lstStyle/>
            <a:p>
              <a:pPr algn="ctr">
                <a:lnSpc>
                  <a:spcPts val="7150"/>
                </a:lnSpc>
              </a:pPr>
              <a:r>
                <a:rPr lang="en-US" sz="6500" dirty="0">
                  <a:solidFill>
                    <a:srgbClr val="000000"/>
                  </a:solidFill>
                  <a:latin typeface="Glacial Indifference"/>
                </a:rPr>
                <a:t>Part 04</a:t>
              </a:r>
            </a:p>
          </p:txBody>
        </p:sp>
        <p:sp>
          <p:nvSpPr>
            <p:cNvPr id="5" name="AutoShape 14">
              <a:extLst>
                <a:ext uri="{FF2B5EF4-FFF2-40B4-BE49-F238E27FC236}">
                  <a16:creationId xmlns:a16="http://schemas.microsoft.com/office/drawing/2014/main" id="{49529639-C240-4E4C-B231-3CE60BD8DE63}"/>
                </a:ext>
              </a:extLst>
            </p:cNvPr>
            <p:cNvSpPr/>
            <p:nvPr/>
          </p:nvSpPr>
          <p:spPr>
            <a:xfrm rot="-10800000">
              <a:off x="4033361" y="0"/>
              <a:ext cx="12700" cy="1963215"/>
            </a:xfrm>
            <a:prstGeom prst="rect">
              <a:avLst/>
            </a:prstGeom>
            <a:solidFill>
              <a:srgbClr val="000000"/>
            </a:solidFill>
          </p:spPr>
        </p:sp>
        <p:sp>
          <p:nvSpPr>
            <p:cNvPr id="6" name="AutoShape 15">
              <a:extLst>
                <a:ext uri="{FF2B5EF4-FFF2-40B4-BE49-F238E27FC236}">
                  <a16:creationId xmlns:a16="http://schemas.microsoft.com/office/drawing/2014/main" id="{5D9DEBAE-8A1E-48CA-800C-46149617D8EC}"/>
                </a:ext>
              </a:extLst>
            </p:cNvPr>
            <p:cNvSpPr/>
            <p:nvPr/>
          </p:nvSpPr>
          <p:spPr>
            <a:xfrm rot="10800000">
              <a:off x="4033361" y="6473642"/>
              <a:ext cx="12700" cy="1963215"/>
            </a:xfrm>
            <a:prstGeom prst="rect">
              <a:avLst/>
            </a:prstGeom>
            <a:solidFill>
              <a:srgbClr val="000000"/>
            </a:solidFill>
          </p:spPr>
        </p:sp>
      </p:grpSp>
      <p:pic>
        <p:nvPicPr>
          <p:cNvPr id="11" name="Picture 10">
            <a:extLst>
              <a:ext uri="{FF2B5EF4-FFF2-40B4-BE49-F238E27FC236}">
                <a16:creationId xmlns:a16="http://schemas.microsoft.com/office/drawing/2014/main" id="{736B21CD-3E67-4F08-92C4-31890F27C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238" y="2054863"/>
            <a:ext cx="5791200" cy="4555744"/>
          </a:xfrm>
          <a:prstGeom prst="rect">
            <a:avLst/>
          </a:prstGeom>
        </p:spPr>
      </p:pic>
    </p:spTree>
    <p:extLst>
      <p:ext uri="{BB962C8B-B14F-4D97-AF65-F5344CB8AC3E}">
        <p14:creationId xmlns:p14="http://schemas.microsoft.com/office/powerpoint/2010/main" val="1814160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799421" y="4750187"/>
            <a:ext cx="10782300" cy="2759858"/>
          </a:xfrm>
          <a:prstGeom prst="rect">
            <a:avLst/>
          </a:prstGeom>
        </p:spPr>
        <p:txBody>
          <a:bodyPr wrap="square" lIns="0" tIns="0" rIns="0" bIns="0" rtlCol="0" anchor="t">
            <a:spAutoFit/>
          </a:bodyPr>
          <a:lstStyle/>
          <a:p>
            <a:pPr>
              <a:lnSpc>
                <a:spcPts val="9599"/>
              </a:lnSpc>
            </a:pPr>
            <a:r>
              <a:rPr lang="en-US" sz="13800" spc="-191" dirty="0">
                <a:solidFill>
                  <a:srgbClr val="111B1E"/>
                </a:solidFill>
                <a:latin typeface="Cormorant Garamond Bold"/>
              </a:rPr>
              <a:t>Building a </a:t>
            </a:r>
          </a:p>
          <a:p>
            <a:pPr>
              <a:lnSpc>
                <a:spcPts val="9599"/>
              </a:lnSpc>
            </a:pPr>
            <a:r>
              <a:rPr lang="en-US" sz="13800" spc="-191" dirty="0">
                <a:solidFill>
                  <a:srgbClr val="111B1E"/>
                </a:solidFill>
                <a:latin typeface="Cormorant Garamond Bold"/>
              </a:rPr>
              <a:t>Basic Kernel</a:t>
            </a:r>
          </a:p>
        </p:txBody>
      </p:sp>
      <p:sp>
        <p:nvSpPr>
          <p:cNvPr id="8" name="AutoShape 8"/>
          <p:cNvSpPr/>
          <p:nvPr/>
        </p:nvSpPr>
        <p:spPr>
          <a:xfrm>
            <a:off x="9825482" y="-140794"/>
            <a:ext cx="25347" cy="11612150"/>
          </a:xfrm>
          <a:prstGeom prst="rect">
            <a:avLst/>
          </a:prstGeom>
          <a:solidFill>
            <a:srgbClr val="111B1E">
              <a:alpha val="29803"/>
            </a:srgbClr>
          </a:solidFill>
        </p:spPr>
      </p:sp>
      <p:sp>
        <p:nvSpPr>
          <p:cNvPr id="9" name="AutoShape 9"/>
          <p:cNvSpPr/>
          <p:nvPr/>
        </p:nvSpPr>
        <p:spPr>
          <a:xfrm>
            <a:off x="16302482" y="-331294"/>
            <a:ext cx="25347" cy="11612150"/>
          </a:xfrm>
          <a:prstGeom prst="rect">
            <a:avLst/>
          </a:prstGeom>
          <a:solidFill>
            <a:srgbClr val="111B1E">
              <a:alpha val="29803"/>
            </a:srgbClr>
          </a:solidFill>
        </p:spPr>
      </p:sp>
      <p:sp>
        <p:nvSpPr>
          <p:cNvPr id="10" name="TextBox 10"/>
          <p:cNvSpPr txBox="1"/>
          <p:nvPr/>
        </p:nvSpPr>
        <p:spPr>
          <a:xfrm rot="5400000">
            <a:off x="13844083" y="4262262"/>
            <a:ext cx="6878058" cy="410933"/>
          </a:xfrm>
          <a:prstGeom prst="rect">
            <a:avLst/>
          </a:prstGeom>
        </p:spPr>
        <p:txBody>
          <a:bodyPr lIns="0" tIns="0" rIns="0" bIns="0" rtlCol="0" anchor="t">
            <a:spAutoFit/>
          </a:bodyPr>
          <a:lstStyle/>
          <a:p>
            <a:pPr>
              <a:lnSpc>
                <a:spcPts val="3359"/>
              </a:lnSpc>
            </a:pPr>
            <a:r>
              <a:rPr lang="en-US" sz="2399" spc="143" dirty="0">
                <a:solidFill>
                  <a:srgbClr val="111B1E"/>
                </a:solidFill>
                <a:latin typeface="Cormorant Garamond Bold"/>
              </a:rPr>
              <a:t>VIT Vellore • Oct. 28, 2020</a:t>
            </a:r>
          </a:p>
        </p:txBody>
      </p:sp>
      <p:pic>
        <p:nvPicPr>
          <p:cNvPr id="24" name="Picture 23">
            <a:extLst>
              <a:ext uri="{FF2B5EF4-FFF2-40B4-BE49-F238E27FC236}">
                <a16:creationId xmlns:a16="http://schemas.microsoft.com/office/drawing/2014/main" id="{48E8D2B1-18BC-4ED4-B38D-8E9D5F151B7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59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99421" y="603132"/>
            <a:ext cx="8490037" cy="3130996"/>
          </a:xfrm>
          <a:prstGeom prst="rect">
            <a:avLst/>
          </a:prstGeom>
        </p:spPr>
      </p:pic>
      <p:grpSp>
        <p:nvGrpSpPr>
          <p:cNvPr id="29" name="Group 17">
            <a:extLst>
              <a:ext uri="{FF2B5EF4-FFF2-40B4-BE49-F238E27FC236}">
                <a16:creationId xmlns:a16="http://schemas.microsoft.com/office/drawing/2014/main" id="{11772118-A4A1-48DF-BA1D-35F0711954C6}"/>
              </a:ext>
            </a:extLst>
          </p:cNvPr>
          <p:cNvGrpSpPr>
            <a:grpSpLocks noChangeAspect="1"/>
          </p:cNvGrpSpPr>
          <p:nvPr/>
        </p:nvGrpSpPr>
        <p:grpSpPr>
          <a:xfrm>
            <a:off x="10210800" y="3924300"/>
            <a:ext cx="5705814" cy="4601804"/>
            <a:chOff x="0" y="0"/>
            <a:chExt cx="7467600" cy="6022704"/>
          </a:xfrm>
        </p:grpSpPr>
        <p:sp>
          <p:nvSpPr>
            <p:cNvPr id="30" name="Freeform 18">
              <a:extLst>
                <a:ext uri="{FF2B5EF4-FFF2-40B4-BE49-F238E27FC236}">
                  <a16:creationId xmlns:a16="http://schemas.microsoft.com/office/drawing/2014/main" id="{61D14373-EF53-43FA-884F-1568B6A8ADE3}"/>
                </a:ext>
              </a:extLst>
            </p:cNvPr>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31" name="Freeform 19">
              <a:extLst>
                <a:ext uri="{FF2B5EF4-FFF2-40B4-BE49-F238E27FC236}">
                  <a16:creationId xmlns:a16="http://schemas.microsoft.com/office/drawing/2014/main" id="{5557C4BB-49D5-48D9-B5AF-3FE26B17DA6A}"/>
                </a:ext>
              </a:extLst>
            </p:cNvPr>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32" name="Freeform 20">
              <a:extLst>
                <a:ext uri="{FF2B5EF4-FFF2-40B4-BE49-F238E27FC236}">
                  <a16:creationId xmlns:a16="http://schemas.microsoft.com/office/drawing/2014/main" id="{8E4A2B4D-515E-4066-9F21-9A690E794D6E}"/>
                </a:ext>
              </a:extLst>
            </p:cNvPr>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33" name="Freeform 21">
              <a:extLst>
                <a:ext uri="{FF2B5EF4-FFF2-40B4-BE49-F238E27FC236}">
                  <a16:creationId xmlns:a16="http://schemas.microsoft.com/office/drawing/2014/main" id="{2C7C297D-D9CC-4F21-97AE-7DCD410DE874}"/>
                </a:ext>
              </a:extLst>
            </p:cNvPr>
            <p:cNvSpPr/>
            <p:nvPr/>
          </p:nvSpPr>
          <p:spPr>
            <a:xfrm>
              <a:off x="0" y="1"/>
              <a:ext cx="7467600" cy="6022703"/>
            </a:xfrm>
            <a:custGeom>
              <a:avLst/>
              <a:gdLst/>
              <a:ahLst/>
              <a:cxnLst/>
              <a:rect l="l" t="t" r="r" b="b"/>
              <a:pathLst>
                <a:path w="6827520" h="3835400">
                  <a:moveTo>
                    <a:pt x="0" y="0"/>
                  </a:moveTo>
                  <a:lnTo>
                    <a:pt x="6827520" y="0"/>
                  </a:lnTo>
                  <a:lnTo>
                    <a:pt x="6827520" y="3835400"/>
                  </a:lnTo>
                  <a:lnTo>
                    <a:pt x="0" y="3835400"/>
                  </a:lnTo>
                  <a:close/>
                </a:path>
              </a:pathLst>
            </a:custGeom>
            <a:blipFill>
              <a:blip r:embed="rId4"/>
              <a:stretch>
                <a:fillRect l="4217" t="5846" r="4353" b="30099"/>
              </a:stretch>
            </a:blipFill>
          </p:spPr>
          <p:txBody>
            <a:bodyPr/>
            <a:lstStyle/>
            <a:p>
              <a:endParaRPr lang="en-IN" dirty="0"/>
            </a:p>
          </p:txBody>
        </p:sp>
      </p:grpSp>
      <p:sp>
        <p:nvSpPr>
          <p:cNvPr id="35" name="AutoShape 5">
            <a:extLst>
              <a:ext uri="{FF2B5EF4-FFF2-40B4-BE49-F238E27FC236}">
                <a16:creationId xmlns:a16="http://schemas.microsoft.com/office/drawing/2014/main" id="{D898E87F-DB50-40FA-9535-1C7556D8F666}"/>
              </a:ext>
            </a:extLst>
          </p:cNvPr>
          <p:cNvSpPr/>
          <p:nvPr/>
        </p:nvSpPr>
        <p:spPr>
          <a:xfrm>
            <a:off x="-680011" y="8526104"/>
            <a:ext cx="19752636" cy="2301420"/>
          </a:xfrm>
          <a:prstGeom prst="rect">
            <a:avLst/>
          </a:prstGeom>
          <a:solidFill>
            <a:schemeClr val="bg2">
              <a:lumMod val="50000"/>
            </a:schemeClr>
          </a:solidFill>
          <a:ln>
            <a:noFill/>
          </a:ln>
        </p:spPr>
        <p:style>
          <a:lnRef idx="0">
            <a:scrgbClr r="0" g="0" b="0"/>
          </a:lnRef>
          <a:fillRef idx="0">
            <a:scrgbClr r="0" g="0" b="0"/>
          </a:fillRef>
          <a:effectRef idx="0">
            <a:scrgbClr r="0" g="0" b="0"/>
          </a:effectRef>
          <a:fontRef idx="minor">
            <a:schemeClr val="lt1"/>
          </a:fontRef>
        </p:style>
        <p:txBody>
          <a:bodyPr/>
          <a:lstStyle/>
          <a:p>
            <a:endParaRPr lang="en-IN" dirty="0"/>
          </a:p>
        </p:txBody>
      </p:sp>
      <p:sp>
        <p:nvSpPr>
          <p:cNvPr id="37" name="TextBox 6">
            <a:extLst>
              <a:ext uri="{FF2B5EF4-FFF2-40B4-BE49-F238E27FC236}">
                <a16:creationId xmlns:a16="http://schemas.microsoft.com/office/drawing/2014/main" id="{2B1E410E-CEB8-43A3-BF8C-5BFE0627D1BB}"/>
              </a:ext>
            </a:extLst>
          </p:cNvPr>
          <p:cNvSpPr txBox="1"/>
          <p:nvPr/>
        </p:nvSpPr>
        <p:spPr>
          <a:xfrm>
            <a:off x="1028700" y="9214252"/>
            <a:ext cx="7868658" cy="469616"/>
          </a:xfrm>
          <a:prstGeom prst="rect">
            <a:avLst/>
          </a:prstGeom>
        </p:spPr>
        <p:txBody>
          <a:bodyPr lIns="0" tIns="0" rIns="0" bIns="0" rtlCol="0" anchor="t">
            <a:spAutoFit/>
          </a:bodyPr>
          <a:lstStyle/>
          <a:p>
            <a:pPr>
              <a:lnSpc>
                <a:spcPts val="3919"/>
              </a:lnSpc>
            </a:pPr>
            <a:r>
              <a:rPr lang="en-US" sz="2800" spc="140" dirty="0">
                <a:solidFill>
                  <a:srgbClr val="FFFFFF"/>
                </a:solidFill>
                <a:latin typeface="Assistant Regular"/>
              </a:rPr>
              <a:t>Operating System Project</a:t>
            </a:r>
          </a:p>
        </p:txBody>
      </p:sp>
      <p:sp>
        <p:nvSpPr>
          <p:cNvPr id="2" name="TextBox 6">
            <a:extLst>
              <a:ext uri="{FF2B5EF4-FFF2-40B4-BE49-F238E27FC236}">
                <a16:creationId xmlns:a16="http://schemas.microsoft.com/office/drawing/2014/main" id="{B6CCBC6F-1E58-4B13-94A1-1835C62DAF89}"/>
              </a:ext>
            </a:extLst>
          </p:cNvPr>
          <p:cNvSpPr txBox="1"/>
          <p:nvPr/>
        </p:nvSpPr>
        <p:spPr>
          <a:xfrm>
            <a:off x="12268200" y="9214252"/>
            <a:ext cx="7868658" cy="469616"/>
          </a:xfrm>
          <a:prstGeom prst="rect">
            <a:avLst/>
          </a:prstGeom>
        </p:spPr>
        <p:txBody>
          <a:bodyPr lIns="0" tIns="0" rIns="0" bIns="0" rtlCol="0" anchor="t">
            <a:spAutoFit/>
          </a:bodyPr>
          <a:lstStyle/>
          <a:p>
            <a:pPr>
              <a:lnSpc>
                <a:spcPts val="3919"/>
              </a:lnSpc>
            </a:pPr>
            <a:r>
              <a:rPr lang="en-US" sz="2800" spc="140" dirty="0">
                <a:solidFill>
                  <a:srgbClr val="FFFFFF"/>
                </a:solidFill>
                <a:latin typeface="Assistant Regular"/>
              </a:rPr>
              <a:t>Submitted to: Manikandan 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15"/>
          <p:cNvSpPr/>
          <p:nvPr/>
        </p:nvSpPr>
        <p:spPr>
          <a:xfrm>
            <a:off x="16110511" y="-662575"/>
            <a:ext cx="25347" cy="11612150"/>
          </a:xfrm>
          <a:prstGeom prst="rect">
            <a:avLst/>
          </a:prstGeom>
          <a:solidFill>
            <a:srgbClr val="111B1E">
              <a:alpha val="29803"/>
            </a:srgbClr>
          </a:solidFill>
        </p:spPr>
      </p:sp>
      <p:sp>
        <p:nvSpPr>
          <p:cNvPr id="16" name="TextBox 16"/>
          <p:cNvSpPr txBox="1"/>
          <p:nvPr/>
        </p:nvSpPr>
        <p:spPr>
          <a:xfrm rot="5400000">
            <a:off x="13844083" y="5613804"/>
            <a:ext cx="6878058" cy="410933"/>
          </a:xfrm>
          <a:prstGeom prst="rect">
            <a:avLst/>
          </a:prstGeom>
        </p:spPr>
        <p:txBody>
          <a:bodyPr lIns="0" tIns="0" rIns="0" bIns="0" rtlCol="0" anchor="t">
            <a:spAutoFit/>
          </a:bodyPr>
          <a:lstStyle/>
          <a:p>
            <a:pPr algn="r">
              <a:lnSpc>
                <a:spcPts val="3359"/>
              </a:lnSpc>
            </a:pPr>
            <a:r>
              <a:rPr lang="en-US" sz="2399" spc="143" dirty="0">
                <a:latin typeface="Cormorant Garamond Bold"/>
              </a:rPr>
              <a:t>VIT Vellore • Oct. 28, 2020</a:t>
            </a:r>
          </a:p>
        </p:txBody>
      </p:sp>
      <p:sp>
        <p:nvSpPr>
          <p:cNvPr id="17" name="AutoShape 17"/>
          <p:cNvSpPr/>
          <p:nvPr/>
        </p:nvSpPr>
        <p:spPr>
          <a:xfrm>
            <a:off x="17868900" y="0"/>
            <a:ext cx="419100" cy="419100"/>
          </a:xfrm>
          <a:prstGeom prst="rect">
            <a:avLst/>
          </a:prstGeom>
          <a:solidFill>
            <a:schemeClr val="bg2">
              <a:lumMod val="50000"/>
            </a:schemeClr>
          </a:solidFill>
        </p:spPr>
      </p:sp>
      <p:sp>
        <p:nvSpPr>
          <p:cNvPr id="18" name="TextBox 17">
            <a:extLst>
              <a:ext uri="{FF2B5EF4-FFF2-40B4-BE49-F238E27FC236}">
                <a16:creationId xmlns:a16="http://schemas.microsoft.com/office/drawing/2014/main" id="{4A8627C5-5C2E-4409-9BF1-FD39A9ACA69C}"/>
              </a:ext>
            </a:extLst>
          </p:cNvPr>
          <p:cNvSpPr txBox="1"/>
          <p:nvPr/>
        </p:nvSpPr>
        <p:spPr>
          <a:xfrm>
            <a:off x="762000" y="800100"/>
            <a:ext cx="7797906" cy="7417415"/>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Calibri Light" panose="020F0302020204030204" pitchFamily="34" charset="0"/>
                <a:cs typeface="Calibri Light" panose="020F0302020204030204" pitchFamily="34" charset="0"/>
              </a:rPr>
              <a:t>For the existing approach, we will consider the case of Linux kernel development due to its open source nature and its ability to give new kernel developers the opportunity to make changes independently rather than being a part of an </a:t>
            </a:r>
            <a:r>
              <a:rPr lang="en-US" sz="2800" dirty="0" err="1">
                <a:latin typeface="Calibri Light" panose="020F0302020204030204" pitchFamily="34" charset="0"/>
                <a:cs typeface="Calibri Light" panose="020F0302020204030204" pitchFamily="34" charset="0"/>
              </a:rPr>
              <a:t>organisation</a:t>
            </a:r>
            <a:r>
              <a:rPr lang="en-US" sz="2800" dirty="0">
                <a:latin typeface="Calibri Light" panose="020F0302020204030204" pitchFamily="34" charset="0"/>
                <a:cs typeface="Calibri Light" panose="020F0302020204030204" pitchFamily="34" charset="0"/>
              </a:rPr>
              <a:t>. We will consider the approach made by Ian McDonald in his research paper, Linux Kernel Development to be the best approach.​​</a:t>
            </a:r>
          </a:p>
          <a:p>
            <a:pPr marL="457200" indent="-457200">
              <a:buFont typeface="Arial" panose="020B0604020202020204" pitchFamily="34" charset="0"/>
              <a:buChar char="•"/>
            </a:pPr>
            <a:endParaRPr lang="en-US" sz="2800" dirty="0">
              <a:latin typeface="Calibri Light" panose="020F0302020204030204" pitchFamily="34" charset="0"/>
              <a:cs typeface="Calibri Light" panose="020F0302020204030204" pitchFamily="34" charset="0"/>
            </a:endParaRPr>
          </a:p>
          <a:p>
            <a:pPr marL="457200" indent="-457200">
              <a:buFont typeface="Arial" panose="020B0604020202020204" pitchFamily="34" charset="0"/>
              <a:buChar char="•"/>
            </a:pPr>
            <a:r>
              <a:rPr lang="en-US" sz="2800" dirty="0">
                <a:latin typeface="Calibri Light" panose="020F0302020204030204" pitchFamily="34" charset="0"/>
                <a:cs typeface="Calibri Light" panose="020F0302020204030204" pitchFamily="34" charset="0"/>
              </a:rPr>
              <a:t>The kernel uses a rolling development model which is continually integrating major changes. At the beginning of each development cycle, the “merge window” is said to be open, which lasts for about two weeks, during which code which is deemed to be sufficiently stable and which is accepted by the development community is merged into the mainline kernel.</a:t>
            </a:r>
            <a:endParaRPr lang="en-IN" sz="2800" dirty="0">
              <a:latin typeface="Calibri Light" panose="020F0302020204030204" pitchFamily="34" charset="0"/>
              <a:cs typeface="Calibri Light" panose="020F0302020204030204" pitchFamily="34" charset="0"/>
            </a:endParaRPr>
          </a:p>
        </p:txBody>
      </p:sp>
      <p:pic>
        <p:nvPicPr>
          <p:cNvPr id="20" name="Picture 5">
            <a:extLst>
              <a:ext uri="{FF2B5EF4-FFF2-40B4-BE49-F238E27FC236}">
                <a16:creationId xmlns:a16="http://schemas.microsoft.com/office/drawing/2014/main" id="{71612DA3-2799-470C-BAB0-29F83D9C74F8}"/>
              </a:ext>
            </a:extLst>
          </p:cNvPr>
          <p:cNvPicPr>
            <a:picLocks noChangeAspect="1"/>
          </p:cNvPicPr>
          <p:nvPr/>
        </p:nvPicPr>
        <p:blipFill>
          <a:blip r:embed="rId2"/>
          <a:srcRect l="19780" r="19780"/>
          <a:stretch>
            <a:fillRect/>
          </a:stretch>
        </p:blipFill>
        <p:spPr>
          <a:xfrm>
            <a:off x="9696018" y="-495300"/>
            <a:ext cx="5943600" cy="65151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EE1D5B66-C309-425E-82F2-5AB7723A0A1A}"/>
              </a:ext>
            </a:extLst>
          </p:cNvPr>
          <p:cNvGrpSpPr/>
          <p:nvPr/>
        </p:nvGrpSpPr>
        <p:grpSpPr>
          <a:xfrm>
            <a:off x="6892172" y="1979678"/>
            <a:ext cx="10553696" cy="6327642"/>
            <a:chOff x="-3002437" y="0"/>
            <a:chExt cx="14071594" cy="8436857"/>
          </a:xfrm>
        </p:grpSpPr>
        <p:sp>
          <p:nvSpPr>
            <p:cNvPr id="3" name="TextBox 12">
              <a:extLst>
                <a:ext uri="{FF2B5EF4-FFF2-40B4-BE49-F238E27FC236}">
                  <a16:creationId xmlns:a16="http://schemas.microsoft.com/office/drawing/2014/main" id="{DFC62626-0DAF-4415-8069-FBBBD201A83F}"/>
                </a:ext>
              </a:extLst>
            </p:cNvPr>
            <p:cNvSpPr txBox="1"/>
            <p:nvPr/>
          </p:nvSpPr>
          <p:spPr>
            <a:xfrm>
              <a:off x="-3002437" y="2291024"/>
              <a:ext cx="14071594" cy="1692771"/>
            </a:xfrm>
            <a:prstGeom prst="rect">
              <a:avLst/>
            </a:prstGeom>
          </p:spPr>
          <p:txBody>
            <a:bodyPr wrap="square" lIns="0" tIns="0" rIns="0" bIns="0" rtlCol="0" anchor="t">
              <a:spAutoFit/>
            </a:bodyPr>
            <a:lstStyle/>
            <a:p>
              <a:pPr algn="ctr">
                <a:lnSpc>
                  <a:spcPts val="9900"/>
                </a:lnSpc>
              </a:pPr>
              <a:r>
                <a:rPr lang="en-US" sz="9000" dirty="0">
                  <a:solidFill>
                    <a:srgbClr val="000000"/>
                  </a:solidFill>
                  <a:latin typeface="Glacial Indifference"/>
                </a:rPr>
                <a:t>Proposed Approach</a:t>
              </a:r>
            </a:p>
          </p:txBody>
        </p:sp>
        <p:sp>
          <p:nvSpPr>
            <p:cNvPr id="4" name="TextBox 13">
              <a:extLst>
                <a:ext uri="{FF2B5EF4-FFF2-40B4-BE49-F238E27FC236}">
                  <a16:creationId xmlns:a16="http://schemas.microsoft.com/office/drawing/2014/main" id="{665F8436-98F6-4818-B710-E454F24867F8}"/>
                </a:ext>
              </a:extLst>
            </p:cNvPr>
            <p:cNvSpPr txBox="1"/>
            <p:nvPr/>
          </p:nvSpPr>
          <p:spPr>
            <a:xfrm>
              <a:off x="2300379" y="3983795"/>
              <a:ext cx="3491361" cy="2462212"/>
            </a:xfrm>
            <a:prstGeom prst="rect">
              <a:avLst/>
            </a:prstGeom>
          </p:spPr>
          <p:txBody>
            <a:bodyPr lIns="0" tIns="0" rIns="0" bIns="0" rtlCol="0" anchor="t">
              <a:spAutoFit/>
            </a:bodyPr>
            <a:lstStyle/>
            <a:p>
              <a:pPr algn="ctr">
                <a:lnSpc>
                  <a:spcPts val="7150"/>
                </a:lnSpc>
              </a:pPr>
              <a:r>
                <a:rPr lang="en-US" sz="6500" dirty="0">
                  <a:solidFill>
                    <a:srgbClr val="000000"/>
                  </a:solidFill>
                  <a:latin typeface="Glacial Indifference"/>
                </a:rPr>
                <a:t>Part 05</a:t>
              </a:r>
            </a:p>
          </p:txBody>
        </p:sp>
        <p:sp>
          <p:nvSpPr>
            <p:cNvPr id="5" name="AutoShape 14">
              <a:extLst>
                <a:ext uri="{FF2B5EF4-FFF2-40B4-BE49-F238E27FC236}">
                  <a16:creationId xmlns:a16="http://schemas.microsoft.com/office/drawing/2014/main" id="{49529639-C240-4E4C-B231-3CE60BD8DE63}"/>
                </a:ext>
              </a:extLst>
            </p:cNvPr>
            <p:cNvSpPr/>
            <p:nvPr/>
          </p:nvSpPr>
          <p:spPr>
            <a:xfrm rot="-10800000">
              <a:off x="4033361" y="0"/>
              <a:ext cx="12700" cy="1963215"/>
            </a:xfrm>
            <a:prstGeom prst="rect">
              <a:avLst/>
            </a:prstGeom>
            <a:solidFill>
              <a:srgbClr val="000000"/>
            </a:solidFill>
          </p:spPr>
        </p:sp>
        <p:sp>
          <p:nvSpPr>
            <p:cNvPr id="6" name="AutoShape 15">
              <a:extLst>
                <a:ext uri="{FF2B5EF4-FFF2-40B4-BE49-F238E27FC236}">
                  <a16:creationId xmlns:a16="http://schemas.microsoft.com/office/drawing/2014/main" id="{5D9DEBAE-8A1E-48CA-800C-46149617D8EC}"/>
                </a:ext>
              </a:extLst>
            </p:cNvPr>
            <p:cNvSpPr/>
            <p:nvPr/>
          </p:nvSpPr>
          <p:spPr>
            <a:xfrm rot="10800000">
              <a:off x="4033361" y="6473642"/>
              <a:ext cx="12700" cy="1963215"/>
            </a:xfrm>
            <a:prstGeom prst="rect">
              <a:avLst/>
            </a:prstGeom>
            <a:solidFill>
              <a:srgbClr val="000000"/>
            </a:solidFill>
          </p:spPr>
        </p:sp>
      </p:grpSp>
      <p:pic>
        <p:nvPicPr>
          <p:cNvPr id="13" name="Picture 12">
            <a:extLst>
              <a:ext uri="{FF2B5EF4-FFF2-40B4-BE49-F238E27FC236}">
                <a16:creationId xmlns:a16="http://schemas.microsoft.com/office/drawing/2014/main" id="{E8F41451-6030-4E7C-9394-63B99613AAE7}"/>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8453" b="91727" l="10000" r="90000">
                        <a14:foregroundMark x1="50000" y1="8633" x2="50000" y2="8633"/>
                        <a14:foregroundMark x1="51463" y1="91727" x2="51463" y2="91727"/>
                      </a14:backgroundRemoval>
                    </a14:imgEffect>
                  </a14:imgLayer>
                </a14:imgProps>
              </a:ext>
              <a:ext uri="{28A0092B-C50C-407E-A947-70E740481C1C}">
                <a14:useLocalDpi xmlns:a14="http://schemas.microsoft.com/office/drawing/2010/main" val="0"/>
              </a:ext>
            </a:extLst>
          </a:blip>
          <a:srcRect l="18584" r="18354"/>
          <a:stretch/>
        </p:blipFill>
        <p:spPr>
          <a:xfrm>
            <a:off x="1304924" y="2181905"/>
            <a:ext cx="5181578" cy="5571237"/>
          </a:xfrm>
          <a:prstGeom prst="rect">
            <a:avLst/>
          </a:prstGeom>
        </p:spPr>
      </p:pic>
    </p:spTree>
    <p:extLst>
      <p:ext uri="{BB962C8B-B14F-4D97-AF65-F5344CB8AC3E}">
        <p14:creationId xmlns:p14="http://schemas.microsoft.com/office/powerpoint/2010/main" val="953400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15"/>
          <p:cNvSpPr/>
          <p:nvPr/>
        </p:nvSpPr>
        <p:spPr>
          <a:xfrm>
            <a:off x="16110511" y="-662575"/>
            <a:ext cx="25347" cy="11612150"/>
          </a:xfrm>
          <a:prstGeom prst="rect">
            <a:avLst/>
          </a:prstGeom>
          <a:solidFill>
            <a:srgbClr val="111B1E">
              <a:alpha val="29803"/>
            </a:srgbClr>
          </a:solidFill>
        </p:spPr>
      </p:sp>
      <p:sp>
        <p:nvSpPr>
          <p:cNvPr id="16" name="TextBox 16"/>
          <p:cNvSpPr txBox="1"/>
          <p:nvPr/>
        </p:nvSpPr>
        <p:spPr>
          <a:xfrm rot="5400000">
            <a:off x="13844083" y="5613804"/>
            <a:ext cx="6878058" cy="410933"/>
          </a:xfrm>
          <a:prstGeom prst="rect">
            <a:avLst/>
          </a:prstGeom>
        </p:spPr>
        <p:txBody>
          <a:bodyPr lIns="0" tIns="0" rIns="0" bIns="0" rtlCol="0" anchor="t">
            <a:spAutoFit/>
          </a:bodyPr>
          <a:lstStyle/>
          <a:p>
            <a:pPr algn="r">
              <a:lnSpc>
                <a:spcPts val="3359"/>
              </a:lnSpc>
            </a:pPr>
            <a:r>
              <a:rPr lang="en-US" sz="2399" spc="143" dirty="0">
                <a:latin typeface="Cormorant Garamond Bold"/>
              </a:rPr>
              <a:t>VIT Vellore • Oct. 28, 2020</a:t>
            </a:r>
          </a:p>
        </p:txBody>
      </p:sp>
      <p:sp>
        <p:nvSpPr>
          <p:cNvPr id="17" name="AutoShape 17"/>
          <p:cNvSpPr/>
          <p:nvPr/>
        </p:nvSpPr>
        <p:spPr>
          <a:xfrm>
            <a:off x="17868900" y="0"/>
            <a:ext cx="419100" cy="419100"/>
          </a:xfrm>
          <a:prstGeom prst="rect">
            <a:avLst/>
          </a:prstGeom>
          <a:solidFill>
            <a:schemeClr val="bg2">
              <a:lumMod val="50000"/>
            </a:schemeClr>
          </a:solidFill>
        </p:spPr>
      </p:sp>
      <p:sp>
        <p:nvSpPr>
          <p:cNvPr id="2" name="TextBox 1">
            <a:extLst>
              <a:ext uri="{FF2B5EF4-FFF2-40B4-BE49-F238E27FC236}">
                <a16:creationId xmlns:a16="http://schemas.microsoft.com/office/drawing/2014/main" id="{C9DA260D-5E21-4FF6-BC10-CE571A23812D}"/>
              </a:ext>
            </a:extLst>
          </p:cNvPr>
          <p:cNvSpPr txBox="1"/>
          <p:nvPr/>
        </p:nvSpPr>
        <p:spPr>
          <a:xfrm>
            <a:off x="914400" y="876300"/>
            <a:ext cx="8077200" cy="2677656"/>
          </a:xfrm>
          <a:prstGeom prst="rect">
            <a:avLst/>
          </a:prstGeom>
          <a:noFill/>
        </p:spPr>
        <p:txBody>
          <a:bodyPr wrap="square" rtlCol="0">
            <a:spAutoFit/>
          </a:bodyPr>
          <a:lstStyle/>
          <a:p>
            <a:r>
              <a:rPr lang="en-US" sz="2800" dirty="0">
                <a:latin typeface="Calibri Light" panose="020F0302020204030204" pitchFamily="34" charset="0"/>
                <a:cs typeface="Calibri Light" panose="020F0302020204030204" pitchFamily="34" charset="0"/>
              </a:rPr>
              <a:t>The first part is seeing how the keyboard will communicate with the kernel.</a:t>
            </a:r>
          </a:p>
          <a:p>
            <a:pPr marL="742950" lvl="1" indent="-285750">
              <a:buFontTx/>
              <a:buChar char="-"/>
            </a:pPr>
            <a:r>
              <a:rPr lang="en-US" sz="2800" dirty="0">
                <a:latin typeface="Calibri Light" panose="020F0302020204030204" pitchFamily="34" charset="0"/>
                <a:cs typeface="Calibri Light" panose="020F0302020204030204" pitchFamily="34" charset="0"/>
              </a:rPr>
              <a:t>I/O ports      </a:t>
            </a:r>
          </a:p>
          <a:p>
            <a:pPr marL="1200150" lvl="2" indent="-285750">
              <a:buFontTx/>
              <a:buChar char="-"/>
            </a:pPr>
            <a:r>
              <a:rPr lang="en-US" sz="2800" dirty="0">
                <a:latin typeface="Calibri Light" panose="020F0302020204030204" pitchFamily="34" charset="0"/>
                <a:cs typeface="Calibri Light" panose="020F0302020204030204" pitchFamily="34" charset="0"/>
              </a:rPr>
              <a:t>Read port     </a:t>
            </a:r>
          </a:p>
          <a:p>
            <a:pPr marL="1200150" lvl="2" indent="-285750">
              <a:buFontTx/>
              <a:buChar char="-"/>
            </a:pPr>
            <a:r>
              <a:rPr lang="en-US" sz="2800" dirty="0">
                <a:latin typeface="Calibri Light" panose="020F0302020204030204" pitchFamily="34" charset="0"/>
                <a:cs typeface="Calibri Light" panose="020F0302020204030204" pitchFamily="34" charset="0"/>
              </a:rPr>
              <a:t>Write port</a:t>
            </a:r>
          </a:p>
          <a:p>
            <a:pPr lvl="2"/>
            <a:endParaRPr lang="en-US" sz="2800" dirty="0">
              <a:latin typeface="Calibri Light" panose="020F0302020204030204" pitchFamily="34" charset="0"/>
              <a:cs typeface="Calibri Light" panose="020F0302020204030204" pitchFamily="34" charset="0"/>
            </a:endParaRPr>
          </a:p>
        </p:txBody>
      </p:sp>
      <p:sp>
        <p:nvSpPr>
          <p:cNvPr id="3" name="TextBox 2">
            <a:extLst>
              <a:ext uri="{FF2B5EF4-FFF2-40B4-BE49-F238E27FC236}">
                <a16:creationId xmlns:a16="http://schemas.microsoft.com/office/drawing/2014/main" id="{13AE242A-67A0-4A06-AA59-7D0C3C942ACE}"/>
              </a:ext>
            </a:extLst>
          </p:cNvPr>
          <p:cNvSpPr txBox="1"/>
          <p:nvPr/>
        </p:nvSpPr>
        <p:spPr>
          <a:xfrm>
            <a:off x="914400" y="3252763"/>
            <a:ext cx="7677583" cy="1815882"/>
          </a:xfrm>
          <a:prstGeom prst="rect">
            <a:avLst/>
          </a:prstGeom>
          <a:noFill/>
        </p:spPr>
        <p:txBody>
          <a:bodyPr wrap="square" rtlCol="0">
            <a:spAutoFit/>
          </a:bodyPr>
          <a:lstStyle/>
          <a:p>
            <a:r>
              <a:rPr lang="en-US" sz="2800" dirty="0">
                <a:latin typeface="Calibri Light" panose="020F0302020204030204" pitchFamily="34" charset="0"/>
                <a:cs typeface="Calibri Light" panose="020F0302020204030204" pitchFamily="34" charset="0"/>
              </a:rPr>
              <a:t>The second part is how to tell the processor that the device has performed the event.</a:t>
            </a:r>
          </a:p>
          <a:p>
            <a:pPr marL="914400" lvl="1" indent="-457200">
              <a:buFontTx/>
              <a:buChar char="-"/>
            </a:pPr>
            <a:r>
              <a:rPr lang="en-US" sz="2800" dirty="0">
                <a:latin typeface="Calibri Light" panose="020F0302020204030204" pitchFamily="34" charset="0"/>
                <a:cs typeface="Calibri Light" panose="020F0302020204030204" pitchFamily="34" charset="0"/>
              </a:rPr>
              <a:t>Polling</a:t>
            </a:r>
          </a:p>
          <a:p>
            <a:pPr marL="914400" lvl="1" indent="-457200">
              <a:buFontTx/>
              <a:buChar char="-"/>
            </a:pPr>
            <a:r>
              <a:rPr lang="en-US" sz="2800" dirty="0">
                <a:latin typeface="Calibri Light" panose="020F0302020204030204" pitchFamily="34" charset="0"/>
                <a:cs typeface="Calibri Light" panose="020F0302020204030204" pitchFamily="34" charset="0"/>
              </a:rPr>
              <a:t>Interrupt</a:t>
            </a:r>
            <a:endParaRPr lang="en-IN" sz="2800" dirty="0">
              <a:latin typeface="Calibri Light" panose="020F0302020204030204" pitchFamily="34" charset="0"/>
              <a:cs typeface="Calibri Light" panose="020F0302020204030204" pitchFamily="34" charset="0"/>
            </a:endParaRPr>
          </a:p>
        </p:txBody>
      </p:sp>
      <p:sp>
        <p:nvSpPr>
          <p:cNvPr id="4" name="TextBox 3">
            <a:extLst>
              <a:ext uri="{FF2B5EF4-FFF2-40B4-BE49-F238E27FC236}">
                <a16:creationId xmlns:a16="http://schemas.microsoft.com/office/drawing/2014/main" id="{B8E14E1E-0702-4F86-967A-3E0C72548FCE}"/>
              </a:ext>
            </a:extLst>
          </p:cNvPr>
          <p:cNvSpPr txBox="1"/>
          <p:nvPr/>
        </p:nvSpPr>
        <p:spPr>
          <a:xfrm>
            <a:off x="914400" y="5218355"/>
            <a:ext cx="9372759" cy="2246769"/>
          </a:xfrm>
          <a:prstGeom prst="rect">
            <a:avLst/>
          </a:prstGeom>
          <a:noFill/>
        </p:spPr>
        <p:txBody>
          <a:bodyPr wrap="square" rtlCol="0">
            <a:spAutoFit/>
          </a:bodyPr>
          <a:lstStyle/>
          <a:p>
            <a:r>
              <a:rPr lang="en-IN" sz="2800" dirty="0">
                <a:latin typeface="Calibri Light" panose="020F0302020204030204" pitchFamily="34" charset="0"/>
                <a:cs typeface="Calibri Light" panose="020F0302020204030204" pitchFamily="34" charset="0"/>
              </a:rPr>
              <a:t>The third part is to write the device driver for the kernel.</a:t>
            </a:r>
          </a:p>
          <a:p>
            <a:r>
              <a:rPr lang="en-IN" sz="2800" dirty="0">
                <a:latin typeface="Calibri Light" panose="020F0302020204030204" pitchFamily="34" charset="0"/>
                <a:cs typeface="Calibri Light" panose="020F0302020204030204" pitchFamily="34" charset="0"/>
              </a:rPr>
              <a:t>	- Programmable Interrupt Controller(PIC)</a:t>
            </a:r>
          </a:p>
          <a:p>
            <a:r>
              <a:rPr lang="en-IN" sz="2800" dirty="0">
                <a:latin typeface="Calibri Light" panose="020F0302020204030204" pitchFamily="34" charset="0"/>
                <a:cs typeface="Calibri Light" panose="020F0302020204030204" pitchFamily="34" charset="0"/>
              </a:rPr>
              <a:t>	- Interrupt Request (IRQ)</a:t>
            </a:r>
          </a:p>
          <a:p>
            <a:r>
              <a:rPr lang="en-IN" sz="2800" dirty="0">
                <a:latin typeface="Calibri Light" panose="020F0302020204030204" pitchFamily="34" charset="0"/>
                <a:cs typeface="Calibri Light" panose="020F0302020204030204" pitchFamily="34" charset="0"/>
              </a:rPr>
              <a:t>	- System Interrupt- Interrupt Descriptor Table (IDT)</a:t>
            </a:r>
          </a:p>
          <a:p>
            <a:r>
              <a:rPr lang="en-IN" sz="2800" dirty="0">
                <a:latin typeface="Calibri Light" panose="020F0302020204030204" pitchFamily="34" charset="0"/>
                <a:cs typeface="Calibri Light" panose="020F0302020204030204" pitchFamily="34" charset="0"/>
              </a:rPr>
              <a:t>	- Interrupt Handler</a:t>
            </a:r>
          </a:p>
        </p:txBody>
      </p:sp>
      <p:sp>
        <p:nvSpPr>
          <p:cNvPr id="5" name="TextBox 4">
            <a:extLst>
              <a:ext uri="{FF2B5EF4-FFF2-40B4-BE49-F238E27FC236}">
                <a16:creationId xmlns:a16="http://schemas.microsoft.com/office/drawing/2014/main" id="{57C6ADFA-F6F3-462B-9249-054DE155DCE0}"/>
              </a:ext>
            </a:extLst>
          </p:cNvPr>
          <p:cNvSpPr txBox="1"/>
          <p:nvPr/>
        </p:nvSpPr>
        <p:spPr>
          <a:xfrm>
            <a:off x="920646" y="7508125"/>
            <a:ext cx="8026506" cy="523220"/>
          </a:xfrm>
          <a:prstGeom prst="rect">
            <a:avLst/>
          </a:prstGeom>
          <a:noFill/>
        </p:spPr>
        <p:txBody>
          <a:bodyPr wrap="square" rtlCol="0">
            <a:spAutoFit/>
          </a:bodyPr>
          <a:lstStyle/>
          <a:p>
            <a:r>
              <a:rPr lang="en-US" sz="2800" dirty="0">
                <a:latin typeface="Calibri Light" panose="020F0302020204030204" pitchFamily="34" charset="0"/>
                <a:cs typeface="Calibri Light" panose="020F0302020204030204" pitchFamily="34" charset="0"/>
              </a:rPr>
              <a:t>The fourth part is building the kernel.</a:t>
            </a:r>
            <a:endParaRPr lang="en-IN" sz="2800" dirty="0">
              <a:latin typeface="Calibri Light" panose="020F0302020204030204" pitchFamily="34" charset="0"/>
              <a:cs typeface="Calibri Light" panose="020F0302020204030204" pitchFamily="34" charset="0"/>
            </a:endParaRPr>
          </a:p>
        </p:txBody>
      </p:sp>
      <p:pic>
        <p:nvPicPr>
          <p:cNvPr id="6" name="Picture 7">
            <a:extLst>
              <a:ext uri="{FF2B5EF4-FFF2-40B4-BE49-F238E27FC236}">
                <a16:creationId xmlns:a16="http://schemas.microsoft.com/office/drawing/2014/main" id="{4B0DB924-2F1E-42D0-A3F8-E1244D55BC51}"/>
              </a:ext>
            </a:extLst>
          </p:cNvPr>
          <p:cNvPicPr>
            <a:picLocks noChangeAspect="1"/>
          </p:cNvPicPr>
          <p:nvPr/>
        </p:nvPicPr>
        <p:blipFill rotWithShape="1">
          <a:blip r:embed="rId2"/>
          <a:srcRect l="33269" r="24668"/>
          <a:stretch/>
        </p:blipFill>
        <p:spPr>
          <a:xfrm>
            <a:off x="9407419" y="2442953"/>
            <a:ext cx="6395484" cy="10130343"/>
          </a:xfrm>
          <a:prstGeom prst="rect">
            <a:avLst/>
          </a:prstGeom>
        </p:spPr>
      </p:pic>
    </p:spTree>
    <p:extLst>
      <p:ext uri="{BB962C8B-B14F-4D97-AF65-F5344CB8AC3E}">
        <p14:creationId xmlns:p14="http://schemas.microsoft.com/office/powerpoint/2010/main" val="40555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EE1D5B66-C309-425E-82F2-5AB7723A0A1A}"/>
              </a:ext>
            </a:extLst>
          </p:cNvPr>
          <p:cNvGrpSpPr/>
          <p:nvPr/>
        </p:nvGrpSpPr>
        <p:grpSpPr>
          <a:xfrm>
            <a:off x="6892172" y="1979678"/>
            <a:ext cx="10553696" cy="6327642"/>
            <a:chOff x="-3002437" y="0"/>
            <a:chExt cx="14071594" cy="8436857"/>
          </a:xfrm>
        </p:grpSpPr>
        <p:sp>
          <p:nvSpPr>
            <p:cNvPr id="3" name="TextBox 12">
              <a:extLst>
                <a:ext uri="{FF2B5EF4-FFF2-40B4-BE49-F238E27FC236}">
                  <a16:creationId xmlns:a16="http://schemas.microsoft.com/office/drawing/2014/main" id="{DFC62626-0DAF-4415-8069-FBBBD201A83F}"/>
                </a:ext>
              </a:extLst>
            </p:cNvPr>
            <p:cNvSpPr txBox="1"/>
            <p:nvPr/>
          </p:nvSpPr>
          <p:spPr>
            <a:xfrm>
              <a:off x="-3002437" y="2291024"/>
              <a:ext cx="14071594" cy="1692771"/>
            </a:xfrm>
            <a:prstGeom prst="rect">
              <a:avLst/>
            </a:prstGeom>
          </p:spPr>
          <p:txBody>
            <a:bodyPr wrap="square" lIns="0" tIns="0" rIns="0" bIns="0" rtlCol="0" anchor="t">
              <a:spAutoFit/>
            </a:bodyPr>
            <a:lstStyle/>
            <a:p>
              <a:pPr algn="ctr">
                <a:lnSpc>
                  <a:spcPts val="9900"/>
                </a:lnSpc>
              </a:pPr>
              <a:r>
                <a:rPr lang="en-US" sz="9000" dirty="0">
                  <a:solidFill>
                    <a:srgbClr val="000000"/>
                  </a:solidFill>
                  <a:latin typeface="Glacial Indifference"/>
                </a:rPr>
                <a:t>Implementation</a:t>
              </a:r>
            </a:p>
          </p:txBody>
        </p:sp>
        <p:sp>
          <p:nvSpPr>
            <p:cNvPr id="4" name="TextBox 13">
              <a:extLst>
                <a:ext uri="{FF2B5EF4-FFF2-40B4-BE49-F238E27FC236}">
                  <a16:creationId xmlns:a16="http://schemas.microsoft.com/office/drawing/2014/main" id="{665F8436-98F6-4818-B710-E454F24867F8}"/>
                </a:ext>
              </a:extLst>
            </p:cNvPr>
            <p:cNvSpPr txBox="1"/>
            <p:nvPr/>
          </p:nvSpPr>
          <p:spPr>
            <a:xfrm>
              <a:off x="2300379" y="3983795"/>
              <a:ext cx="3491361" cy="2462212"/>
            </a:xfrm>
            <a:prstGeom prst="rect">
              <a:avLst/>
            </a:prstGeom>
          </p:spPr>
          <p:txBody>
            <a:bodyPr lIns="0" tIns="0" rIns="0" bIns="0" rtlCol="0" anchor="t">
              <a:spAutoFit/>
            </a:bodyPr>
            <a:lstStyle/>
            <a:p>
              <a:pPr algn="ctr">
                <a:lnSpc>
                  <a:spcPts val="7150"/>
                </a:lnSpc>
              </a:pPr>
              <a:r>
                <a:rPr lang="en-US" sz="6500" dirty="0">
                  <a:solidFill>
                    <a:srgbClr val="000000"/>
                  </a:solidFill>
                  <a:latin typeface="Glacial Indifference"/>
                </a:rPr>
                <a:t>Part 06</a:t>
              </a:r>
            </a:p>
          </p:txBody>
        </p:sp>
        <p:sp>
          <p:nvSpPr>
            <p:cNvPr id="5" name="AutoShape 14">
              <a:extLst>
                <a:ext uri="{FF2B5EF4-FFF2-40B4-BE49-F238E27FC236}">
                  <a16:creationId xmlns:a16="http://schemas.microsoft.com/office/drawing/2014/main" id="{49529639-C240-4E4C-B231-3CE60BD8DE63}"/>
                </a:ext>
              </a:extLst>
            </p:cNvPr>
            <p:cNvSpPr/>
            <p:nvPr/>
          </p:nvSpPr>
          <p:spPr>
            <a:xfrm rot="-10800000">
              <a:off x="4033361" y="0"/>
              <a:ext cx="12700" cy="1963215"/>
            </a:xfrm>
            <a:prstGeom prst="rect">
              <a:avLst/>
            </a:prstGeom>
            <a:solidFill>
              <a:srgbClr val="000000"/>
            </a:solidFill>
          </p:spPr>
        </p:sp>
        <p:sp>
          <p:nvSpPr>
            <p:cNvPr id="6" name="AutoShape 15">
              <a:extLst>
                <a:ext uri="{FF2B5EF4-FFF2-40B4-BE49-F238E27FC236}">
                  <a16:creationId xmlns:a16="http://schemas.microsoft.com/office/drawing/2014/main" id="{5D9DEBAE-8A1E-48CA-800C-46149617D8EC}"/>
                </a:ext>
              </a:extLst>
            </p:cNvPr>
            <p:cNvSpPr/>
            <p:nvPr/>
          </p:nvSpPr>
          <p:spPr>
            <a:xfrm rot="10800000">
              <a:off x="4033361" y="6473642"/>
              <a:ext cx="12700" cy="1963215"/>
            </a:xfrm>
            <a:prstGeom prst="rect">
              <a:avLst/>
            </a:prstGeom>
            <a:solidFill>
              <a:srgbClr val="000000"/>
            </a:solidFill>
          </p:spPr>
        </p:sp>
      </p:grpSp>
      <p:pic>
        <p:nvPicPr>
          <p:cNvPr id="8" name="Picture 7">
            <a:extLst>
              <a:ext uri="{FF2B5EF4-FFF2-40B4-BE49-F238E27FC236}">
                <a16:creationId xmlns:a16="http://schemas.microsoft.com/office/drawing/2014/main" id="{68D2379C-C90A-4733-B122-34CBD977C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529124"/>
            <a:ext cx="4876800" cy="4876800"/>
          </a:xfrm>
          <a:prstGeom prst="rect">
            <a:avLst/>
          </a:prstGeom>
        </p:spPr>
      </p:pic>
    </p:spTree>
    <p:extLst>
      <p:ext uri="{BB962C8B-B14F-4D97-AF65-F5344CB8AC3E}">
        <p14:creationId xmlns:p14="http://schemas.microsoft.com/office/powerpoint/2010/main" val="3498255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png">
            <a:extLst>
              <a:ext uri="{FF2B5EF4-FFF2-40B4-BE49-F238E27FC236}">
                <a16:creationId xmlns:a16="http://schemas.microsoft.com/office/drawing/2014/main" id="{9156DABE-C507-4382-9E24-3F9883D82717}"/>
              </a:ext>
            </a:extLst>
          </p:cNvPr>
          <p:cNvPicPr/>
          <p:nvPr/>
        </p:nvPicPr>
        <p:blipFill rotWithShape="1">
          <a:blip r:embed="rId2"/>
          <a:srcRect b="31548"/>
          <a:stretch/>
        </p:blipFill>
        <p:spPr>
          <a:xfrm>
            <a:off x="3446078" y="1302726"/>
            <a:ext cx="11395844" cy="7681547"/>
          </a:xfrm>
          <a:prstGeom prst="rect">
            <a:avLst/>
          </a:prstGeom>
          <a:ln/>
        </p:spPr>
      </p:pic>
      <p:pic>
        <p:nvPicPr>
          <p:cNvPr id="4" name="Picture 3">
            <a:extLst>
              <a:ext uri="{FF2B5EF4-FFF2-40B4-BE49-F238E27FC236}">
                <a16:creationId xmlns:a16="http://schemas.microsoft.com/office/drawing/2014/main" id="{7F6AFC08-54C2-4650-880D-DA38B5896D7F}"/>
              </a:ext>
            </a:extLst>
          </p:cNvPr>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4861846" cy="4866807"/>
          </a:xfrm>
          <a:prstGeom prst="rect">
            <a:avLst/>
          </a:prstGeom>
        </p:spPr>
      </p:pic>
      <p:pic>
        <p:nvPicPr>
          <p:cNvPr id="6" name="Picture 5">
            <a:extLst>
              <a:ext uri="{FF2B5EF4-FFF2-40B4-BE49-F238E27FC236}">
                <a16:creationId xmlns:a16="http://schemas.microsoft.com/office/drawing/2014/main" id="{88CBD112-172A-4CD6-8A29-ED8D6F1BAD87}"/>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13426154" y="5422067"/>
            <a:ext cx="4861846" cy="4866807"/>
          </a:xfrm>
          <a:prstGeom prst="rect">
            <a:avLst/>
          </a:prstGeom>
        </p:spPr>
      </p:pic>
    </p:spTree>
    <p:extLst>
      <p:ext uri="{BB962C8B-B14F-4D97-AF65-F5344CB8AC3E}">
        <p14:creationId xmlns:p14="http://schemas.microsoft.com/office/powerpoint/2010/main" val="1473520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png">
            <a:extLst>
              <a:ext uri="{FF2B5EF4-FFF2-40B4-BE49-F238E27FC236}">
                <a16:creationId xmlns:a16="http://schemas.microsoft.com/office/drawing/2014/main" id="{06BD72D6-F54D-470E-B559-F51EA2A25108}"/>
              </a:ext>
            </a:extLst>
          </p:cNvPr>
          <p:cNvPicPr/>
          <p:nvPr/>
        </p:nvPicPr>
        <p:blipFill>
          <a:blip r:embed="rId2"/>
          <a:srcRect/>
          <a:stretch>
            <a:fillRect/>
          </a:stretch>
        </p:blipFill>
        <p:spPr>
          <a:xfrm>
            <a:off x="3600450" y="1412264"/>
            <a:ext cx="11087100" cy="7462472"/>
          </a:xfrm>
          <a:prstGeom prst="rect">
            <a:avLst/>
          </a:prstGeom>
          <a:ln/>
        </p:spPr>
      </p:pic>
      <p:pic>
        <p:nvPicPr>
          <p:cNvPr id="8" name="Picture 7">
            <a:extLst>
              <a:ext uri="{FF2B5EF4-FFF2-40B4-BE49-F238E27FC236}">
                <a16:creationId xmlns:a16="http://schemas.microsoft.com/office/drawing/2014/main" id="{E79478E8-3334-4D97-B8B0-2A4EBFEE9706}"/>
              </a:ext>
            </a:extLst>
          </p:cNvPr>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4861846" cy="4866807"/>
          </a:xfrm>
          <a:prstGeom prst="rect">
            <a:avLst/>
          </a:prstGeom>
        </p:spPr>
      </p:pic>
      <p:pic>
        <p:nvPicPr>
          <p:cNvPr id="10" name="Picture 9">
            <a:extLst>
              <a:ext uri="{FF2B5EF4-FFF2-40B4-BE49-F238E27FC236}">
                <a16:creationId xmlns:a16="http://schemas.microsoft.com/office/drawing/2014/main" id="{1260D352-5DCC-4611-B8DC-11730989AF7E}"/>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13426154" y="5422067"/>
            <a:ext cx="4861846" cy="4866807"/>
          </a:xfrm>
          <a:prstGeom prst="rect">
            <a:avLst/>
          </a:prstGeom>
        </p:spPr>
      </p:pic>
    </p:spTree>
    <p:extLst>
      <p:ext uri="{BB962C8B-B14F-4D97-AF65-F5344CB8AC3E}">
        <p14:creationId xmlns:p14="http://schemas.microsoft.com/office/powerpoint/2010/main" val="691915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EE1D5B66-C309-425E-82F2-5AB7723A0A1A}"/>
              </a:ext>
            </a:extLst>
          </p:cNvPr>
          <p:cNvGrpSpPr/>
          <p:nvPr/>
        </p:nvGrpSpPr>
        <p:grpSpPr>
          <a:xfrm>
            <a:off x="-914400" y="2093979"/>
            <a:ext cx="10553696" cy="6327642"/>
            <a:chOff x="-3002437" y="0"/>
            <a:chExt cx="14071594" cy="8436857"/>
          </a:xfrm>
        </p:grpSpPr>
        <p:sp>
          <p:nvSpPr>
            <p:cNvPr id="3" name="TextBox 12">
              <a:extLst>
                <a:ext uri="{FF2B5EF4-FFF2-40B4-BE49-F238E27FC236}">
                  <a16:creationId xmlns:a16="http://schemas.microsoft.com/office/drawing/2014/main" id="{DFC62626-0DAF-4415-8069-FBBBD201A83F}"/>
                </a:ext>
              </a:extLst>
            </p:cNvPr>
            <p:cNvSpPr txBox="1"/>
            <p:nvPr/>
          </p:nvSpPr>
          <p:spPr>
            <a:xfrm>
              <a:off x="-3002437" y="2291024"/>
              <a:ext cx="14071594" cy="1692771"/>
            </a:xfrm>
            <a:prstGeom prst="rect">
              <a:avLst/>
            </a:prstGeom>
          </p:spPr>
          <p:txBody>
            <a:bodyPr wrap="square" lIns="0" tIns="0" rIns="0" bIns="0" rtlCol="0" anchor="t">
              <a:spAutoFit/>
            </a:bodyPr>
            <a:lstStyle/>
            <a:p>
              <a:pPr algn="ctr">
                <a:lnSpc>
                  <a:spcPts val="9900"/>
                </a:lnSpc>
              </a:pPr>
              <a:r>
                <a:rPr lang="en-US" sz="9000" dirty="0">
                  <a:solidFill>
                    <a:srgbClr val="000000"/>
                  </a:solidFill>
                  <a:latin typeface="Glacial Indifference"/>
                </a:rPr>
                <a:t>Conclusion</a:t>
              </a:r>
            </a:p>
          </p:txBody>
        </p:sp>
        <p:sp>
          <p:nvSpPr>
            <p:cNvPr id="4" name="TextBox 13">
              <a:extLst>
                <a:ext uri="{FF2B5EF4-FFF2-40B4-BE49-F238E27FC236}">
                  <a16:creationId xmlns:a16="http://schemas.microsoft.com/office/drawing/2014/main" id="{665F8436-98F6-4818-B710-E454F24867F8}"/>
                </a:ext>
              </a:extLst>
            </p:cNvPr>
            <p:cNvSpPr txBox="1"/>
            <p:nvPr/>
          </p:nvSpPr>
          <p:spPr>
            <a:xfrm>
              <a:off x="2300379" y="3983795"/>
              <a:ext cx="3491361" cy="2462212"/>
            </a:xfrm>
            <a:prstGeom prst="rect">
              <a:avLst/>
            </a:prstGeom>
          </p:spPr>
          <p:txBody>
            <a:bodyPr lIns="0" tIns="0" rIns="0" bIns="0" rtlCol="0" anchor="t">
              <a:spAutoFit/>
            </a:bodyPr>
            <a:lstStyle/>
            <a:p>
              <a:pPr algn="ctr">
                <a:lnSpc>
                  <a:spcPts val="7150"/>
                </a:lnSpc>
              </a:pPr>
              <a:r>
                <a:rPr lang="en-US" sz="6500" dirty="0">
                  <a:solidFill>
                    <a:srgbClr val="000000"/>
                  </a:solidFill>
                  <a:latin typeface="Glacial Indifference"/>
                </a:rPr>
                <a:t>Part 07</a:t>
              </a:r>
            </a:p>
          </p:txBody>
        </p:sp>
        <p:sp>
          <p:nvSpPr>
            <p:cNvPr id="5" name="AutoShape 14">
              <a:extLst>
                <a:ext uri="{FF2B5EF4-FFF2-40B4-BE49-F238E27FC236}">
                  <a16:creationId xmlns:a16="http://schemas.microsoft.com/office/drawing/2014/main" id="{49529639-C240-4E4C-B231-3CE60BD8DE63}"/>
                </a:ext>
              </a:extLst>
            </p:cNvPr>
            <p:cNvSpPr/>
            <p:nvPr/>
          </p:nvSpPr>
          <p:spPr>
            <a:xfrm rot="-10800000">
              <a:off x="4033361" y="0"/>
              <a:ext cx="12700" cy="1963215"/>
            </a:xfrm>
            <a:prstGeom prst="rect">
              <a:avLst/>
            </a:prstGeom>
            <a:solidFill>
              <a:srgbClr val="000000"/>
            </a:solidFill>
          </p:spPr>
        </p:sp>
        <p:sp>
          <p:nvSpPr>
            <p:cNvPr id="6" name="AutoShape 15">
              <a:extLst>
                <a:ext uri="{FF2B5EF4-FFF2-40B4-BE49-F238E27FC236}">
                  <a16:creationId xmlns:a16="http://schemas.microsoft.com/office/drawing/2014/main" id="{5D9DEBAE-8A1E-48CA-800C-46149617D8EC}"/>
                </a:ext>
              </a:extLst>
            </p:cNvPr>
            <p:cNvSpPr/>
            <p:nvPr/>
          </p:nvSpPr>
          <p:spPr>
            <a:xfrm rot="10800000">
              <a:off x="4033361" y="6473642"/>
              <a:ext cx="12700" cy="1963215"/>
            </a:xfrm>
            <a:prstGeom prst="rect">
              <a:avLst/>
            </a:prstGeom>
            <a:solidFill>
              <a:srgbClr val="000000"/>
            </a:solidFill>
          </p:spPr>
        </p:sp>
      </p:grpSp>
      <p:sp>
        <p:nvSpPr>
          <p:cNvPr id="9" name="TextBox 8">
            <a:extLst>
              <a:ext uri="{FF2B5EF4-FFF2-40B4-BE49-F238E27FC236}">
                <a16:creationId xmlns:a16="http://schemas.microsoft.com/office/drawing/2014/main" id="{5C4D622D-4946-4486-8A85-A2B2EF0A82B3}"/>
              </a:ext>
            </a:extLst>
          </p:cNvPr>
          <p:cNvSpPr txBox="1"/>
          <p:nvPr/>
        </p:nvSpPr>
        <p:spPr>
          <a:xfrm>
            <a:off x="9144000" y="5536156"/>
            <a:ext cx="7696200" cy="3036344"/>
          </a:xfrm>
          <a:prstGeom prst="rect">
            <a:avLst/>
          </a:prstGeom>
          <a:noFill/>
        </p:spPr>
        <p:txBody>
          <a:bodyPr wrap="square" rtlCol="0">
            <a:spAutoFit/>
          </a:bodyPr>
          <a:lstStyle/>
          <a:p>
            <a:pPr algn="just">
              <a:lnSpc>
                <a:spcPct val="115000"/>
              </a:lnSpc>
            </a:pPr>
            <a:r>
              <a:rPr lang="en-US" sz="2800" dirty="0">
                <a:effectLst/>
                <a:latin typeface="Calibri Light" panose="020F0302020204030204" pitchFamily="34" charset="0"/>
                <a:ea typeface="Times New Roman" panose="02020603050405020304" pitchFamily="18" charset="0"/>
                <a:cs typeface="Calibri Light" panose="020F0302020204030204" pitchFamily="34" charset="0"/>
              </a:rPr>
              <a:t>With this project, we have successfully completed the development and implementation of a basic kernel which can be loaded using a GRUB bootloader on an x86 system and also include a keyboard driver that can print the characters a-z and numbers 0-9 on the screen.</a:t>
            </a:r>
            <a:endParaRPr lang="en-IN" sz="2800" dirty="0">
              <a:effectLst/>
              <a:latin typeface="Calibri Light" panose="020F0302020204030204" pitchFamily="34" charset="0"/>
              <a:ea typeface="Arial" panose="020B0604020202020204" pitchFamily="34" charset="0"/>
              <a:cs typeface="Calibri Light" panose="020F0302020204030204" pitchFamily="34" charset="0"/>
            </a:endParaRPr>
          </a:p>
        </p:txBody>
      </p:sp>
      <p:pic>
        <p:nvPicPr>
          <p:cNvPr id="7" name="Picture 6">
            <a:extLst>
              <a:ext uri="{FF2B5EF4-FFF2-40B4-BE49-F238E27FC236}">
                <a16:creationId xmlns:a16="http://schemas.microsoft.com/office/drawing/2014/main" id="{70F880A1-57B1-4BBC-A437-7ABF7BE9E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9105" y="890438"/>
            <a:ext cx="3705990" cy="3860406"/>
          </a:xfrm>
          <a:prstGeom prst="rect">
            <a:avLst/>
          </a:prstGeom>
        </p:spPr>
      </p:pic>
    </p:spTree>
    <p:extLst>
      <p:ext uri="{BB962C8B-B14F-4D97-AF65-F5344CB8AC3E}">
        <p14:creationId xmlns:p14="http://schemas.microsoft.com/office/powerpoint/2010/main" val="2863378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EE1D5B66-C309-425E-82F2-5AB7723A0A1A}"/>
              </a:ext>
            </a:extLst>
          </p:cNvPr>
          <p:cNvGrpSpPr/>
          <p:nvPr/>
        </p:nvGrpSpPr>
        <p:grpSpPr>
          <a:xfrm>
            <a:off x="-914400" y="2093979"/>
            <a:ext cx="10553696" cy="6327642"/>
            <a:chOff x="-3002437" y="0"/>
            <a:chExt cx="14071594" cy="8436857"/>
          </a:xfrm>
        </p:grpSpPr>
        <p:sp>
          <p:nvSpPr>
            <p:cNvPr id="3" name="TextBox 12">
              <a:extLst>
                <a:ext uri="{FF2B5EF4-FFF2-40B4-BE49-F238E27FC236}">
                  <a16:creationId xmlns:a16="http://schemas.microsoft.com/office/drawing/2014/main" id="{DFC62626-0DAF-4415-8069-FBBBD201A83F}"/>
                </a:ext>
              </a:extLst>
            </p:cNvPr>
            <p:cNvSpPr txBox="1"/>
            <p:nvPr/>
          </p:nvSpPr>
          <p:spPr>
            <a:xfrm>
              <a:off x="-3002437" y="2291024"/>
              <a:ext cx="14071594" cy="1692771"/>
            </a:xfrm>
            <a:prstGeom prst="rect">
              <a:avLst/>
            </a:prstGeom>
          </p:spPr>
          <p:txBody>
            <a:bodyPr wrap="square" lIns="0" tIns="0" rIns="0" bIns="0" rtlCol="0" anchor="t">
              <a:spAutoFit/>
            </a:bodyPr>
            <a:lstStyle/>
            <a:p>
              <a:pPr algn="ctr">
                <a:lnSpc>
                  <a:spcPts val="9900"/>
                </a:lnSpc>
              </a:pPr>
              <a:r>
                <a:rPr lang="en-US" sz="9000" dirty="0">
                  <a:solidFill>
                    <a:srgbClr val="000000"/>
                  </a:solidFill>
                  <a:latin typeface="Glacial Indifference"/>
                </a:rPr>
                <a:t>Future Works</a:t>
              </a:r>
            </a:p>
          </p:txBody>
        </p:sp>
        <p:sp>
          <p:nvSpPr>
            <p:cNvPr id="4" name="TextBox 13">
              <a:extLst>
                <a:ext uri="{FF2B5EF4-FFF2-40B4-BE49-F238E27FC236}">
                  <a16:creationId xmlns:a16="http://schemas.microsoft.com/office/drawing/2014/main" id="{665F8436-98F6-4818-B710-E454F24867F8}"/>
                </a:ext>
              </a:extLst>
            </p:cNvPr>
            <p:cNvSpPr txBox="1"/>
            <p:nvPr/>
          </p:nvSpPr>
          <p:spPr>
            <a:xfrm>
              <a:off x="2300379" y="3983795"/>
              <a:ext cx="3491361" cy="2462212"/>
            </a:xfrm>
            <a:prstGeom prst="rect">
              <a:avLst/>
            </a:prstGeom>
          </p:spPr>
          <p:txBody>
            <a:bodyPr lIns="0" tIns="0" rIns="0" bIns="0" rtlCol="0" anchor="t">
              <a:spAutoFit/>
            </a:bodyPr>
            <a:lstStyle/>
            <a:p>
              <a:pPr algn="ctr">
                <a:lnSpc>
                  <a:spcPts val="7150"/>
                </a:lnSpc>
              </a:pPr>
              <a:r>
                <a:rPr lang="en-US" sz="6500" dirty="0">
                  <a:solidFill>
                    <a:srgbClr val="000000"/>
                  </a:solidFill>
                  <a:latin typeface="Glacial Indifference"/>
                </a:rPr>
                <a:t>Part 08</a:t>
              </a:r>
            </a:p>
          </p:txBody>
        </p:sp>
        <p:sp>
          <p:nvSpPr>
            <p:cNvPr id="5" name="AutoShape 14">
              <a:extLst>
                <a:ext uri="{FF2B5EF4-FFF2-40B4-BE49-F238E27FC236}">
                  <a16:creationId xmlns:a16="http://schemas.microsoft.com/office/drawing/2014/main" id="{49529639-C240-4E4C-B231-3CE60BD8DE63}"/>
                </a:ext>
              </a:extLst>
            </p:cNvPr>
            <p:cNvSpPr/>
            <p:nvPr/>
          </p:nvSpPr>
          <p:spPr>
            <a:xfrm rot="-10800000">
              <a:off x="4033361" y="0"/>
              <a:ext cx="12700" cy="1963215"/>
            </a:xfrm>
            <a:prstGeom prst="rect">
              <a:avLst/>
            </a:prstGeom>
            <a:solidFill>
              <a:srgbClr val="000000"/>
            </a:solidFill>
          </p:spPr>
        </p:sp>
        <p:sp>
          <p:nvSpPr>
            <p:cNvPr id="6" name="AutoShape 15">
              <a:extLst>
                <a:ext uri="{FF2B5EF4-FFF2-40B4-BE49-F238E27FC236}">
                  <a16:creationId xmlns:a16="http://schemas.microsoft.com/office/drawing/2014/main" id="{5D9DEBAE-8A1E-48CA-800C-46149617D8EC}"/>
                </a:ext>
              </a:extLst>
            </p:cNvPr>
            <p:cNvSpPr/>
            <p:nvPr/>
          </p:nvSpPr>
          <p:spPr>
            <a:xfrm rot="10800000">
              <a:off x="4033361" y="6473642"/>
              <a:ext cx="12700" cy="1963215"/>
            </a:xfrm>
            <a:prstGeom prst="rect">
              <a:avLst/>
            </a:prstGeom>
            <a:solidFill>
              <a:srgbClr val="000000"/>
            </a:solidFill>
          </p:spPr>
        </p:sp>
      </p:grpSp>
      <p:pic>
        <p:nvPicPr>
          <p:cNvPr id="8" name="Picture 7">
            <a:extLst>
              <a:ext uri="{FF2B5EF4-FFF2-40B4-BE49-F238E27FC236}">
                <a16:creationId xmlns:a16="http://schemas.microsoft.com/office/drawing/2014/main" id="{EB6F90E9-DE65-42B3-94F4-F1B1F4B604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01400" y="1028700"/>
            <a:ext cx="3351299" cy="3351299"/>
          </a:xfrm>
          <a:prstGeom prst="rect">
            <a:avLst/>
          </a:prstGeom>
        </p:spPr>
      </p:pic>
      <p:sp>
        <p:nvSpPr>
          <p:cNvPr id="9" name="TextBox 8">
            <a:extLst>
              <a:ext uri="{FF2B5EF4-FFF2-40B4-BE49-F238E27FC236}">
                <a16:creationId xmlns:a16="http://schemas.microsoft.com/office/drawing/2014/main" id="{5C4D622D-4946-4486-8A85-A2B2EF0A82B3}"/>
              </a:ext>
            </a:extLst>
          </p:cNvPr>
          <p:cNvSpPr txBox="1"/>
          <p:nvPr/>
        </p:nvSpPr>
        <p:spPr>
          <a:xfrm>
            <a:off x="9144000" y="4687071"/>
            <a:ext cx="7696200" cy="4027385"/>
          </a:xfrm>
          <a:prstGeom prst="rect">
            <a:avLst/>
          </a:prstGeom>
          <a:noFill/>
        </p:spPr>
        <p:txBody>
          <a:bodyPr wrap="square" rtlCol="0">
            <a:spAutoFit/>
          </a:bodyPr>
          <a:lstStyle/>
          <a:p>
            <a:pPr algn="just">
              <a:lnSpc>
                <a:spcPct val="115000"/>
              </a:lnSpc>
            </a:pPr>
            <a:r>
              <a:rPr lang="en-IN" sz="2800" dirty="0">
                <a:effectLst/>
                <a:latin typeface="Calibri Light" panose="020F0302020204030204" pitchFamily="34" charset="0"/>
                <a:ea typeface="Times New Roman" panose="02020603050405020304" pitchFamily="18" charset="0"/>
                <a:cs typeface="Calibri Light" panose="020F0302020204030204" pitchFamily="34" charset="0"/>
              </a:rPr>
              <a:t>While this kernel may not have much practical use or solve any real-world problem and was mainly designed to serve as a technology demonstrator, this kernel can serve as the foundation for building a more advanced kernel with more complex operations and the experience and knowledge gained during this process will help us in achieving just that.</a:t>
            </a:r>
            <a:endParaRPr lang="en-IN" sz="2800" dirty="0">
              <a:effectLst/>
              <a:latin typeface="Calibri Light" panose="020F0302020204030204" pitchFamily="34" charset="0"/>
              <a:ea typeface="Arial" panose="020B0604020202020204" pitchFamily="34" charset="0"/>
              <a:cs typeface="Calibri Light" panose="020F0302020204030204" pitchFamily="34" charset="0"/>
            </a:endParaRPr>
          </a:p>
        </p:txBody>
      </p:sp>
    </p:spTree>
    <p:extLst>
      <p:ext uri="{BB962C8B-B14F-4D97-AF65-F5344CB8AC3E}">
        <p14:creationId xmlns:p14="http://schemas.microsoft.com/office/powerpoint/2010/main" val="848664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EE1D5B66-C309-425E-82F2-5AB7723A0A1A}"/>
              </a:ext>
            </a:extLst>
          </p:cNvPr>
          <p:cNvGrpSpPr/>
          <p:nvPr/>
        </p:nvGrpSpPr>
        <p:grpSpPr>
          <a:xfrm>
            <a:off x="-2057400" y="1979679"/>
            <a:ext cx="10553696" cy="6327642"/>
            <a:chOff x="-3002437" y="0"/>
            <a:chExt cx="14071594" cy="8436857"/>
          </a:xfrm>
        </p:grpSpPr>
        <p:sp>
          <p:nvSpPr>
            <p:cNvPr id="3" name="TextBox 12">
              <a:extLst>
                <a:ext uri="{FF2B5EF4-FFF2-40B4-BE49-F238E27FC236}">
                  <a16:creationId xmlns:a16="http://schemas.microsoft.com/office/drawing/2014/main" id="{DFC62626-0DAF-4415-8069-FBBBD201A83F}"/>
                </a:ext>
              </a:extLst>
            </p:cNvPr>
            <p:cNvSpPr txBox="1"/>
            <p:nvPr/>
          </p:nvSpPr>
          <p:spPr>
            <a:xfrm>
              <a:off x="-3002437" y="2291024"/>
              <a:ext cx="14071594" cy="1692771"/>
            </a:xfrm>
            <a:prstGeom prst="rect">
              <a:avLst/>
            </a:prstGeom>
          </p:spPr>
          <p:txBody>
            <a:bodyPr wrap="square" lIns="0" tIns="0" rIns="0" bIns="0" rtlCol="0" anchor="t">
              <a:spAutoFit/>
            </a:bodyPr>
            <a:lstStyle/>
            <a:p>
              <a:pPr algn="ctr">
                <a:lnSpc>
                  <a:spcPts val="9900"/>
                </a:lnSpc>
              </a:pPr>
              <a:r>
                <a:rPr lang="en-US" sz="9000" dirty="0">
                  <a:solidFill>
                    <a:srgbClr val="000000"/>
                  </a:solidFill>
                  <a:latin typeface="Glacial Indifference"/>
                </a:rPr>
                <a:t>References</a:t>
              </a:r>
            </a:p>
          </p:txBody>
        </p:sp>
        <p:sp>
          <p:nvSpPr>
            <p:cNvPr id="4" name="TextBox 13">
              <a:extLst>
                <a:ext uri="{FF2B5EF4-FFF2-40B4-BE49-F238E27FC236}">
                  <a16:creationId xmlns:a16="http://schemas.microsoft.com/office/drawing/2014/main" id="{665F8436-98F6-4818-B710-E454F24867F8}"/>
                </a:ext>
              </a:extLst>
            </p:cNvPr>
            <p:cNvSpPr txBox="1"/>
            <p:nvPr/>
          </p:nvSpPr>
          <p:spPr>
            <a:xfrm>
              <a:off x="2300379" y="3983795"/>
              <a:ext cx="3491361" cy="2462212"/>
            </a:xfrm>
            <a:prstGeom prst="rect">
              <a:avLst/>
            </a:prstGeom>
          </p:spPr>
          <p:txBody>
            <a:bodyPr lIns="0" tIns="0" rIns="0" bIns="0" rtlCol="0" anchor="t">
              <a:spAutoFit/>
            </a:bodyPr>
            <a:lstStyle/>
            <a:p>
              <a:pPr algn="ctr">
                <a:lnSpc>
                  <a:spcPts val="7150"/>
                </a:lnSpc>
              </a:pPr>
              <a:r>
                <a:rPr lang="en-US" sz="6500" dirty="0">
                  <a:solidFill>
                    <a:srgbClr val="000000"/>
                  </a:solidFill>
                  <a:latin typeface="Glacial Indifference"/>
                </a:rPr>
                <a:t>Part 09</a:t>
              </a:r>
            </a:p>
          </p:txBody>
        </p:sp>
        <p:sp>
          <p:nvSpPr>
            <p:cNvPr id="5" name="AutoShape 14">
              <a:extLst>
                <a:ext uri="{FF2B5EF4-FFF2-40B4-BE49-F238E27FC236}">
                  <a16:creationId xmlns:a16="http://schemas.microsoft.com/office/drawing/2014/main" id="{49529639-C240-4E4C-B231-3CE60BD8DE63}"/>
                </a:ext>
              </a:extLst>
            </p:cNvPr>
            <p:cNvSpPr/>
            <p:nvPr/>
          </p:nvSpPr>
          <p:spPr>
            <a:xfrm rot="-10800000">
              <a:off x="4033361" y="0"/>
              <a:ext cx="12700" cy="1963215"/>
            </a:xfrm>
            <a:prstGeom prst="rect">
              <a:avLst/>
            </a:prstGeom>
            <a:solidFill>
              <a:srgbClr val="000000"/>
            </a:solidFill>
          </p:spPr>
        </p:sp>
        <p:sp>
          <p:nvSpPr>
            <p:cNvPr id="6" name="AutoShape 15">
              <a:extLst>
                <a:ext uri="{FF2B5EF4-FFF2-40B4-BE49-F238E27FC236}">
                  <a16:creationId xmlns:a16="http://schemas.microsoft.com/office/drawing/2014/main" id="{5D9DEBAE-8A1E-48CA-800C-46149617D8EC}"/>
                </a:ext>
              </a:extLst>
            </p:cNvPr>
            <p:cNvSpPr/>
            <p:nvPr/>
          </p:nvSpPr>
          <p:spPr>
            <a:xfrm rot="10800000">
              <a:off x="4033361" y="6473642"/>
              <a:ext cx="12700" cy="1963215"/>
            </a:xfrm>
            <a:prstGeom prst="rect">
              <a:avLst/>
            </a:prstGeom>
            <a:solidFill>
              <a:srgbClr val="000000"/>
            </a:solidFill>
          </p:spPr>
        </p:sp>
      </p:grpSp>
      <p:cxnSp>
        <p:nvCxnSpPr>
          <p:cNvPr id="8" name="Straight Connector 7">
            <a:extLst>
              <a:ext uri="{FF2B5EF4-FFF2-40B4-BE49-F238E27FC236}">
                <a16:creationId xmlns:a16="http://schemas.microsoft.com/office/drawing/2014/main" id="{0D489325-51BF-426C-9FE5-2FBD258FF1F9}"/>
              </a:ext>
            </a:extLst>
          </p:cNvPr>
          <p:cNvCxnSpPr/>
          <p:nvPr/>
        </p:nvCxnSpPr>
        <p:spPr>
          <a:xfrm>
            <a:off x="6629400" y="419100"/>
            <a:ext cx="0" cy="9448800"/>
          </a:xfrm>
          <a:prstGeom prst="line">
            <a:avLst/>
          </a:prstGeom>
          <a:ln w="22225" cap="flat" cmpd="sng" algn="ctr">
            <a:solidFill>
              <a:schemeClr val="dk1"/>
            </a:solidFill>
            <a:prstDash val="dash"/>
            <a:miter lim="800000"/>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5FC5AE99-DC1B-4C35-AE33-43FC91492441}"/>
              </a:ext>
            </a:extLst>
          </p:cNvPr>
          <p:cNvSpPr txBox="1"/>
          <p:nvPr/>
        </p:nvSpPr>
        <p:spPr>
          <a:xfrm>
            <a:off x="6871747" y="797182"/>
            <a:ext cx="11277590" cy="8894743"/>
          </a:xfrm>
          <a:prstGeom prst="rect">
            <a:avLst/>
          </a:prstGeom>
          <a:noFill/>
        </p:spPr>
        <p:txBody>
          <a:bodyPr wrap="square" rtlCol="0">
            <a:spAutoFit/>
          </a:bodyPr>
          <a:lstStyle/>
          <a:p>
            <a:pPr marL="285750" indent="-285750">
              <a:lnSpc>
                <a:spcPct val="115000"/>
              </a:lnSpc>
              <a:buFont typeface="Arial" panose="020B0604020202020204" pitchFamily="34" charset="0"/>
              <a:buChar char="•"/>
            </a:pP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D. Hildebrand, “An architectural overview of QNX.” In Proc. of the USENIX Workshop on Microkernels and other Kernel Architectures, Seattle, WA, USA, pp. 113–126, Apr. 1992. </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a:p>
            <a:pPr marL="285750" indent="-285750">
              <a:lnSpc>
                <a:spcPct val="115000"/>
              </a:lnSpc>
              <a:buFont typeface="Arial" panose="020B0604020202020204" pitchFamily="34" charset="0"/>
              <a:buChar char="•"/>
            </a:pP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Linux Kernel Development – Ian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McDonnald</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 Fifth New Zealand Computer Science Research Student Conference, 2007</a:t>
            </a:r>
            <a:r>
              <a:rPr lang="en-IN" sz="2000" dirty="0">
                <a:latin typeface="Calibri Light" panose="020F0302020204030204" pitchFamily="34" charset="0"/>
                <a:ea typeface="Times New Roman" panose="02020603050405020304" pitchFamily="18" charset="0"/>
                <a:cs typeface="Calibri Light" panose="020F0302020204030204" pitchFamily="34" charset="0"/>
              </a:rPr>
              <a:t>.</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a:p>
            <a:pPr marL="285750" indent="-285750">
              <a:lnSpc>
                <a:spcPct val="115000"/>
              </a:lnSpc>
              <a:buFont typeface="Arial" panose="020B0604020202020204" pitchFamily="34" charset="0"/>
              <a:buChar char="•"/>
            </a:pP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Bhatt Milan, Dolia Prashant, “Proposed Booting screen and Architecture in regional language for Linux based mobile devices”, IJCA, NCETICT – 2013. </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a:p>
            <a:pPr marL="285750" indent="-285750">
              <a:lnSpc>
                <a:spcPct val="115000"/>
              </a:lnSpc>
              <a:buFont typeface="Arial" panose="020B0604020202020204" pitchFamily="34" charset="0"/>
              <a:buChar char="•"/>
            </a:pP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Francois Armand and Michel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Gien</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“A Practical Look at Micro-Kernels and Virtual Machine Monitors”, IEEE Computer Society, 2008. </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a:p>
            <a:pPr marL="285750" indent="-285750">
              <a:lnSpc>
                <a:spcPct val="115000"/>
              </a:lnSpc>
              <a:buFont typeface="Arial" panose="020B0604020202020204" pitchFamily="34" charset="0"/>
              <a:buChar char="•"/>
            </a:pP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Linux Kernel Development – Ian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McDonnald</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 Fifth New Zealand Computer Science Research Student Conference, 2007.</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a:p>
            <a:pPr marL="285750" indent="-285750">
              <a:lnSpc>
                <a:spcPct val="115000"/>
              </a:lnSpc>
              <a:buFont typeface="Arial" panose="020B0604020202020204" pitchFamily="34" charset="0"/>
              <a:buChar char="•"/>
            </a:pP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Yuki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Kinebuchi</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Hitoshi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Mitake</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Yohei</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Yasukawa,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Takushi</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Morita, Alexandre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Courbot</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and Tatsuo Nakajima. A Study on Real-time Responsiveness on Virtualization based Multi-OS Embedded Systems. In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C´esar</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Benavente-Peces</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and Joaquim Filipe, editors, Proceedings of the 1st International Conference on Pervasive and Embedded Computing and Communication Systems (PECCS 2011).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SciTePress</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2011. </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a:p>
            <a:pPr marL="285750" indent="-285750">
              <a:lnSpc>
                <a:spcPct val="115000"/>
              </a:lnSpc>
              <a:buFont typeface="Arial" panose="020B0604020202020204" pitchFamily="34" charset="0"/>
              <a:buChar char="•"/>
            </a:pP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T. Gartner, P. A.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Flach</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A. Kowalczyk, and A. J.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Smola</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Multi-instance kernels. In C.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Sammut</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and A. Hoffmann, editors, Proceedings of the 19th Interna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tional</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Conference on Machine Learning, pages 179-186. Morgan Kaufmann, June 2002 . </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a:p>
            <a:pPr marL="285750" indent="-285750">
              <a:lnSpc>
                <a:spcPct val="115000"/>
              </a:lnSpc>
              <a:buFont typeface="Arial" panose="020B0604020202020204" pitchFamily="34" charset="0"/>
              <a:buChar char="•"/>
            </a:pP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Hiromasa Shimada, Yuki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Kinebuchi</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Tsung-Han Lin, Alexandre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Courbot</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and Tatsuo Nakajima. Design issues in composition kernels for highly functional embedded systems. In SAC ’11: Proceedings of the 2011 ACM Symposium on Applied Computing. ACM Request Permissions, March 2011 </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a:p>
            <a:pPr marL="285750" indent="-285750">
              <a:lnSpc>
                <a:spcPct val="115000"/>
              </a:lnSpc>
              <a:buFont typeface="Arial" panose="020B0604020202020204" pitchFamily="34" charset="0"/>
              <a:buChar char="•"/>
            </a:pP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C. Watkins. Kernels from matching operations . Technical report, Department of Computer Science, Royal Holloway, University of London, 1999 . </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a:p>
            <a:pPr marL="285750" indent="-285750">
              <a:lnSpc>
                <a:spcPct val="115000"/>
              </a:lnSpc>
              <a:buFont typeface="Arial" panose="020B0604020202020204" pitchFamily="34" charset="0"/>
              <a:buChar char="•"/>
            </a:pP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S.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Vishwanathan</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and A.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Smola</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Fast kernels for string and tree matching . In S . Becker, S.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Thrun</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and K. </a:t>
            </a:r>
            <a:r>
              <a:rPr lang="en-IN" sz="2000" dirty="0" err="1">
                <a:effectLst/>
                <a:latin typeface="Calibri Light" panose="020F0302020204030204" pitchFamily="34" charset="0"/>
                <a:ea typeface="Times New Roman" panose="02020603050405020304" pitchFamily="18" charset="0"/>
                <a:cs typeface="Calibri Light" panose="020F0302020204030204" pitchFamily="34" charset="0"/>
              </a:rPr>
              <a:t>Obermayer</a:t>
            </a:r>
            <a:r>
              <a:rPr lang="en-IN" sz="2000" dirty="0">
                <a:effectLst/>
                <a:latin typeface="Calibri Light" panose="020F0302020204030204" pitchFamily="34" charset="0"/>
                <a:ea typeface="Times New Roman" panose="02020603050405020304" pitchFamily="18" charset="0"/>
                <a:cs typeface="Calibri Light" panose="020F0302020204030204" pitchFamily="34" charset="0"/>
              </a:rPr>
              <a:t>, editors, Advances in Neural Information Processing Systems, volume 15 . MIT Press, 2003 .</a:t>
            </a: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a:p>
            <a:pPr marL="285750" indent="-285750">
              <a:buFont typeface="Arial" panose="020B0604020202020204" pitchFamily="34" charset="0"/>
              <a:buChar char="•"/>
            </a:pPr>
            <a:endParaRPr lang="en-IN" sz="2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509973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203F50-C4EE-465C-AF04-E0713C282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9775" y="1819275"/>
            <a:ext cx="6648450" cy="6648450"/>
          </a:xfrm>
          <a:prstGeom prst="rect">
            <a:avLst/>
          </a:prstGeom>
        </p:spPr>
      </p:pic>
    </p:spTree>
    <p:extLst>
      <p:ext uri="{BB962C8B-B14F-4D97-AF65-F5344CB8AC3E}">
        <p14:creationId xmlns:p14="http://schemas.microsoft.com/office/powerpoint/2010/main" val="1157150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37816" y="8526104"/>
            <a:ext cx="2683836" cy="2301420"/>
          </a:xfrm>
          <a:prstGeom prst="rect">
            <a:avLst/>
          </a:prstGeom>
          <a:solidFill>
            <a:schemeClr val="bg2">
              <a:lumMod val="50000"/>
            </a:schemeClr>
          </a:solidFill>
        </p:spPr>
      </p:sp>
      <p:sp>
        <p:nvSpPr>
          <p:cNvPr id="3" name="TextBox 3"/>
          <p:cNvSpPr txBox="1"/>
          <p:nvPr/>
        </p:nvSpPr>
        <p:spPr>
          <a:xfrm>
            <a:off x="2552700" y="990600"/>
            <a:ext cx="7248833" cy="552292"/>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DISCUSSION OUTLINE</a:t>
            </a:r>
          </a:p>
        </p:txBody>
      </p:sp>
      <p:grpSp>
        <p:nvGrpSpPr>
          <p:cNvPr id="4" name="Group 4"/>
          <p:cNvGrpSpPr/>
          <p:nvPr/>
        </p:nvGrpSpPr>
        <p:grpSpPr>
          <a:xfrm>
            <a:off x="12632454" y="1252380"/>
            <a:ext cx="5039031" cy="7449182"/>
            <a:chOff x="0" y="66675"/>
            <a:chExt cx="6718708" cy="9932242"/>
          </a:xfrm>
        </p:grpSpPr>
        <p:sp>
          <p:nvSpPr>
            <p:cNvPr id="5" name="TextBox 5"/>
            <p:cNvSpPr txBox="1"/>
            <p:nvPr/>
          </p:nvSpPr>
          <p:spPr>
            <a:xfrm>
              <a:off x="0" y="66675"/>
              <a:ext cx="6718708" cy="3041441"/>
            </a:xfrm>
            <a:prstGeom prst="rect">
              <a:avLst/>
            </a:prstGeom>
          </p:spPr>
          <p:txBody>
            <a:bodyPr lIns="0" tIns="0" rIns="0" bIns="0" rtlCol="0" anchor="t">
              <a:spAutoFit/>
            </a:bodyPr>
            <a:lstStyle/>
            <a:p>
              <a:pPr>
                <a:lnSpc>
                  <a:spcPts val="8800"/>
                </a:lnSpc>
              </a:pPr>
              <a:r>
                <a:rPr lang="en-US" sz="8000" dirty="0">
                  <a:solidFill>
                    <a:srgbClr val="111B1E"/>
                  </a:solidFill>
                  <a:latin typeface="Cormorant Garamond Bold"/>
                </a:rPr>
                <a:t>Report Coverage</a:t>
              </a:r>
            </a:p>
          </p:txBody>
        </p:sp>
        <p:sp>
          <p:nvSpPr>
            <p:cNvPr id="6" name="TextBox 6"/>
            <p:cNvSpPr txBox="1"/>
            <p:nvPr/>
          </p:nvSpPr>
          <p:spPr>
            <a:xfrm>
              <a:off x="0" y="3580151"/>
              <a:ext cx="6718708" cy="6418766"/>
            </a:xfrm>
            <a:prstGeom prst="rect">
              <a:avLst/>
            </a:prstGeom>
          </p:spPr>
          <p:txBody>
            <a:bodyPr lIns="0" tIns="0" rIns="0" bIns="0" rtlCol="0" anchor="t">
              <a:spAutoFit/>
            </a:bodyPr>
            <a:lstStyle/>
            <a:p>
              <a:pPr marL="457200" indent="-457200">
                <a:lnSpc>
                  <a:spcPts val="4200"/>
                </a:lnSpc>
                <a:buFont typeface="Arial" panose="020B0604020202020204" pitchFamily="34" charset="0"/>
                <a:buChar char="•"/>
              </a:pPr>
              <a:r>
                <a:rPr lang="en-US" sz="2999" spc="29" dirty="0">
                  <a:solidFill>
                    <a:srgbClr val="111B1E"/>
                  </a:solidFill>
                  <a:latin typeface="Assistant Regular"/>
                </a:rPr>
                <a:t>Introduction</a:t>
              </a:r>
            </a:p>
            <a:p>
              <a:pPr marL="457200" indent="-457200">
                <a:lnSpc>
                  <a:spcPts val="4200"/>
                </a:lnSpc>
                <a:buFont typeface="Arial" panose="020B0604020202020204" pitchFamily="34" charset="0"/>
                <a:buChar char="•"/>
              </a:pPr>
              <a:r>
                <a:rPr lang="en-US" sz="2999" spc="29" dirty="0">
                  <a:solidFill>
                    <a:srgbClr val="111B1E"/>
                  </a:solidFill>
                  <a:latin typeface="Assistant Regular"/>
                </a:rPr>
                <a:t>Problem Definition</a:t>
              </a:r>
            </a:p>
            <a:p>
              <a:pPr marL="457200" indent="-457200">
                <a:lnSpc>
                  <a:spcPts val="4200"/>
                </a:lnSpc>
                <a:buFont typeface="Arial" panose="020B0604020202020204" pitchFamily="34" charset="0"/>
                <a:buChar char="•"/>
              </a:pPr>
              <a:r>
                <a:rPr lang="en-US" sz="2999" spc="29" dirty="0">
                  <a:solidFill>
                    <a:srgbClr val="111B1E"/>
                  </a:solidFill>
                  <a:latin typeface="Assistant Regular"/>
                </a:rPr>
                <a:t>Literature Review</a:t>
              </a:r>
            </a:p>
            <a:p>
              <a:pPr marL="457200" indent="-457200">
                <a:lnSpc>
                  <a:spcPts val="4200"/>
                </a:lnSpc>
                <a:buFont typeface="Arial" panose="020B0604020202020204" pitchFamily="34" charset="0"/>
                <a:buChar char="•"/>
              </a:pPr>
              <a:r>
                <a:rPr lang="en-US" sz="2999" spc="29" dirty="0">
                  <a:solidFill>
                    <a:srgbClr val="111B1E"/>
                  </a:solidFill>
                  <a:latin typeface="Assistant Regular"/>
                </a:rPr>
                <a:t>Existing Approach</a:t>
              </a:r>
            </a:p>
            <a:p>
              <a:pPr marL="457200" indent="-457200">
                <a:lnSpc>
                  <a:spcPts val="4200"/>
                </a:lnSpc>
                <a:buFont typeface="Arial" panose="020B0604020202020204" pitchFamily="34" charset="0"/>
                <a:buChar char="•"/>
              </a:pPr>
              <a:r>
                <a:rPr lang="en-US" sz="2999" spc="29" dirty="0">
                  <a:solidFill>
                    <a:srgbClr val="111B1E"/>
                  </a:solidFill>
                  <a:latin typeface="Assistant Regular"/>
                </a:rPr>
                <a:t>Proposed Approach</a:t>
              </a:r>
            </a:p>
            <a:p>
              <a:pPr marL="457200" indent="-457200">
                <a:lnSpc>
                  <a:spcPts val="4200"/>
                </a:lnSpc>
                <a:buFont typeface="Arial" panose="020B0604020202020204" pitchFamily="34" charset="0"/>
                <a:buChar char="•"/>
              </a:pPr>
              <a:r>
                <a:rPr lang="en-US" sz="2999" spc="29" dirty="0">
                  <a:solidFill>
                    <a:srgbClr val="111B1E"/>
                  </a:solidFill>
                  <a:latin typeface="Assistant Regular"/>
                </a:rPr>
                <a:t>Implementation</a:t>
              </a:r>
            </a:p>
            <a:p>
              <a:pPr marL="457200" indent="-457200">
                <a:lnSpc>
                  <a:spcPts val="4200"/>
                </a:lnSpc>
                <a:buFont typeface="Arial" panose="020B0604020202020204" pitchFamily="34" charset="0"/>
                <a:buChar char="•"/>
              </a:pPr>
              <a:r>
                <a:rPr lang="en-US" sz="2999" spc="29" dirty="0">
                  <a:solidFill>
                    <a:srgbClr val="111B1E"/>
                  </a:solidFill>
                  <a:latin typeface="Assistant Regular"/>
                </a:rPr>
                <a:t>Conclusion</a:t>
              </a:r>
            </a:p>
            <a:p>
              <a:pPr marL="457200" indent="-457200">
                <a:lnSpc>
                  <a:spcPts val="4200"/>
                </a:lnSpc>
                <a:buFont typeface="Arial" panose="020B0604020202020204" pitchFamily="34" charset="0"/>
                <a:buChar char="•"/>
              </a:pPr>
              <a:r>
                <a:rPr lang="en-US" sz="2999" spc="29" dirty="0">
                  <a:solidFill>
                    <a:srgbClr val="111B1E"/>
                  </a:solidFill>
                  <a:latin typeface="Assistant Regular"/>
                </a:rPr>
                <a:t>Future Works</a:t>
              </a:r>
            </a:p>
            <a:p>
              <a:pPr marL="457200" indent="-457200">
                <a:lnSpc>
                  <a:spcPts val="4199"/>
                </a:lnSpc>
                <a:buFont typeface="Arial" panose="020B0604020202020204" pitchFamily="34" charset="0"/>
                <a:buChar char="•"/>
              </a:pPr>
              <a:r>
                <a:rPr lang="en-US" sz="2999" spc="29" dirty="0">
                  <a:solidFill>
                    <a:srgbClr val="111B1E"/>
                  </a:solidFill>
                  <a:latin typeface="Assistant Regular"/>
                </a:rPr>
                <a:t>References</a:t>
              </a:r>
            </a:p>
          </p:txBody>
        </p:sp>
      </p:grpSp>
      <p:sp>
        <p:nvSpPr>
          <p:cNvPr id="7" name="AutoShape 7"/>
          <p:cNvSpPr/>
          <p:nvPr/>
        </p:nvSpPr>
        <p:spPr>
          <a:xfrm>
            <a:off x="11204320" y="43021"/>
            <a:ext cx="25347" cy="11612150"/>
          </a:xfrm>
          <a:prstGeom prst="rect">
            <a:avLst/>
          </a:prstGeom>
          <a:solidFill>
            <a:srgbClr val="111B1E">
              <a:alpha val="29803"/>
            </a:srgbClr>
          </a:solidFill>
        </p:spPr>
      </p:sp>
      <p:sp>
        <p:nvSpPr>
          <p:cNvPr id="8" name="AutoShape 8"/>
          <p:cNvSpPr/>
          <p:nvPr/>
        </p:nvSpPr>
        <p:spPr>
          <a:xfrm>
            <a:off x="1946020" y="43021"/>
            <a:ext cx="25347" cy="11612150"/>
          </a:xfrm>
          <a:prstGeom prst="rect">
            <a:avLst/>
          </a:prstGeom>
          <a:solidFill>
            <a:srgbClr val="111B1E">
              <a:alpha val="29803"/>
            </a:srgbClr>
          </a:solidFill>
        </p:spPr>
      </p:sp>
      <p:pic>
        <p:nvPicPr>
          <p:cNvPr id="10" name="Picture 10"/>
          <p:cNvPicPr>
            <a:picLocks noChangeAspect="1"/>
          </p:cNvPicPr>
          <p:nvPr/>
        </p:nvPicPr>
        <p:blipFill>
          <a:blip r:embed="rId2"/>
          <a:srcRect l="2166" r="26420"/>
          <a:stretch>
            <a:fillRect/>
          </a:stretch>
        </p:blipFill>
        <p:spPr>
          <a:xfrm>
            <a:off x="2400300" y="2064524"/>
            <a:ext cx="8343900" cy="8763000"/>
          </a:xfrm>
          <a:prstGeom prst="rect">
            <a:avLst/>
          </a:prstGeom>
        </p:spPr>
      </p:pic>
      <p:sp>
        <p:nvSpPr>
          <p:cNvPr id="11" name="AutoShape 11"/>
          <p:cNvSpPr/>
          <p:nvPr/>
        </p:nvSpPr>
        <p:spPr>
          <a:xfrm>
            <a:off x="17868900" y="0"/>
            <a:ext cx="419100" cy="419100"/>
          </a:xfrm>
          <a:prstGeom prst="rect">
            <a:avLst/>
          </a:prstGeom>
          <a:solidFill>
            <a:schemeClr val="bg2">
              <a:lumMod val="50000"/>
            </a:schemeClr>
          </a:solidFill>
        </p:spPr>
      </p:sp>
      <p:sp>
        <p:nvSpPr>
          <p:cNvPr id="15" name="TextBox 10">
            <a:extLst>
              <a:ext uri="{FF2B5EF4-FFF2-40B4-BE49-F238E27FC236}">
                <a16:creationId xmlns:a16="http://schemas.microsoft.com/office/drawing/2014/main" id="{EB0556B3-D559-4FF0-955B-447DC1580962}"/>
              </a:ext>
            </a:extLst>
          </p:cNvPr>
          <p:cNvSpPr txBox="1"/>
          <p:nvPr/>
        </p:nvSpPr>
        <p:spPr>
          <a:xfrm rot="16200000">
            <a:off x="-2605335" y="2800904"/>
            <a:ext cx="6878058" cy="410933"/>
          </a:xfrm>
          <a:prstGeom prst="rect">
            <a:avLst/>
          </a:prstGeom>
        </p:spPr>
        <p:txBody>
          <a:bodyPr lIns="0" tIns="0" rIns="0" bIns="0" rtlCol="0" anchor="t">
            <a:spAutoFit/>
          </a:bodyPr>
          <a:lstStyle/>
          <a:p>
            <a:pPr>
              <a:lnSpc>
                <a:spcPts val="3359"/>
              </a:lnSpc>
            </a:pPr>
            <a:r>
              <a:rPr lang="en-US" sz="2399" spc="143" dirty="0">
                <a:solidFill>
                  <a:srgbClr val="111B1E"/>
                </a:solidFill>
                <a:latin typeface="Cormorant Garamond Bold"/>
              </a:rPr>
              <a:t>VIT Vellore • Oct. 28, 2020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EE1D5B66-C309-425E-82F2-5AB7723A0A1A}"/>
              </a:ext>
            </a:extLst>
          </p:cNvPr>
          <p:cNvGrpSpPr/>
          <p:nvPr/>
        </p:nvGrpSpPr>
        <p:grpSpPr>
          <a:xfrm>
            <a:off x="9144000" y="1979678"/>
            <a:ext cx="6069091" cy="6327642"/>
            <a:chOff x="0" y="0"/>
            <a:chExt cx="8092121" cy="8436857"/>
          </a:xfrm>
        </p:grpSpPr>
        <p:sp>
          <p:nvSpPr>
            <p:cNvPr id="3" name="TextBox 12">
              <a:extLst>
                <a:ext uri="{FF2B5EF4-FFF2-40B4-BE49-F238E27FC236}">
                  <a16:creationId xmlns:a16="http://schemas.microsoft.com/office/drawing/2014/main" id="{DFC62626-0DAF-4415-8069-FBBBD201A83F}"/>
                </a:ext>
              </a:extLst>
            </p:cNvPr>
            <p:cNvSpPr txBox="1"/>
            <p:nvPr/>
          </p:nvSpPr>
          <p:spPr>
            <a:xfrm>
              <a:off x="0" y="2297952"/>
              <a:ext cx="8092121" cy="1738774"/>
            </a:xfrm>
            <a:prstGeom prst="rect">
              <a:avLst/>
            </a:prstGeom>
          </p:spPr>
          <p:txBody>
            <a:bodyPr lIns="0" tIns="0" rIns="0" bIns="0" rtlCol="0" anchor="t">
              <a:spAutoFit/>
            </a:bodyPr>
            <a:lstStyle/>
            <a:p>
              <a:pPr algn="ctr">
                <a:lnSpc>
                  <a:spcPts val="9900"/>
                </a:lnSpc>
              </a:pPr>
              <a:r>
                <a:rPr lang="en-US" sz="9000" dirty="0">
                  <a:solidFill>
                    <a:srgbClr val="000000"/>
                  </a:solidFill>
                  <a:latin typeface="Glacial Indifference"/>
                </a:rPr>
                <a:t>Introduction</a:t>
              </a:r>
            </a:p>
          </p:txBody>
        </p:sp>
        <p:sp>
          <p:nvSpPr>
            <p:cNvPr id="4" name="TextBox 13">
              <a:extLst>
                <a:ext uri="{FF2B5EF4-FFF2-40B4-BE49-F238E27FC236}">
                  <a16:creationId xmlns:a16="http://schemas.microsoft.com/office/drawing/2014/main" id="{665F8436-98F6-4818-B710-E454F24867F8}"/>
                </a:ext>
              </a:extLst>
            </p:cNvPr>
            <p:cNvSpPr txBox="1"/>
            <p:nvPr/>
          </p:nvSpPr>
          <p:spPr>
            <a:xfrm>
              <a:off x="2300379" y="3983795"/>
              <a:ext cx="3491361" cy="1250635"/>
            </a:xfrm>
            <a:prstGeom prst="rect">
              <a:avLst/>
            </a:prstGeom>
          </p:spPr>
          <p:txBody>
            <a:bodyPr lIns="0" tIns="0" rIns="0" bIns="0" rtlCol="0" anchor="t">
              <a:spAutoFit/>
            </a:bodyPr>
            <a:lstStyle/>
            <a:p>
              <a:pPr algn="ctr">
                <a:lnSpc>
                  <a:spcPts val="7150"/>
                </a:lnSpc>
              </a:pPr>
              <a:r>
                <a:rPr lang="en-US" sz="6500" dirty="0">
                  <a:solidFill>
                    <a:srgbClr val="000000"/>
                  </a:solidFill>
                  <a:latin typeface="Glacial Indifference"/>
                </a:rPr>
                <a:t>Part 01</a:t>
              </a:r>
            </a:p>
          </p:txBody>
        </p:sp>
        <p:sp>
          <p:nvSpPr>
            <p:cNvPr id="5" name="AutoShape 14">
              <a:extLst>
                <a:ext uri="{FF2B5EF4-FFF2-40B4-BE49-F238E27FC236}">
                  <a16:creationId xmlns:a16="http://schemas.microsoft.com/office/drawing/2014/main" id="{49529639-C240-4E4C-B231-3CE60BD8DE63}"/>
                </a:ext>
              </a:extLst>
            </p:cNvPr>
            <p:cNvSpPr/>
            <p:nvPr/>
          </p:nvSpPr>
          <p:spPr>
            <a:xfrm rot="-10800000">
              <a:off x="4033361" y="0"/>
              <a:ext cx="12700" cy="1963215"/>
            </a:xfrm>
            <a:prstGeom prst="rect">
              <a:avLst/>
            </a:prstGeom>
            <a:solidFill>
              <a:srgbClr val="000000"/>
            </a:solidFill>
          </p:spPr>
        </p:sp>
        <p:sp>
          <p:nvSpPr>
            <p:cNvPr id="6" name="AutoShape 15">
              <a:extLst>
                <a:ext uri="{FF2B5EF4-FFF2-40B4-BE49-F238E27FC236}">
                  <a16:creationId xmlns:a16="http://schemas.microsoft.com/office/drawing/2014/main" id="{5D9DEBAE-8A1E-48CA-800C-46149617D8EC}"/>
                </a:ext>
              </a:extLst>
            </p:cNvPr>
            <p:cNvSpPr/>
            <p:nvPr/>
          </p:nvSpPr>
          <p:spPr>
            <a:xfrm rot="10800000">
              <a:off x="4033361" y="6473642"/>
              <a:ext cx="12700" cy="1963215"/>
            </a:xfrm>
            <a:prstGeom prst="rect">
              <a:avLst/>
            </a:prstGeom>
            <a:solidFill>
              <a:srgbClr val="000000"/>
            </a:solidFill>
          </p:spPr>
        </p:sp>
      </p:grpSp>
      <p:pic>
        <p:nvPicPr>
          <p:cNvPr id="10" name="Picture 9">
            <a:extLst>
              <a:ext uri="{FF2B5EF4-FFF2-40B4-BE49-F238E27FC236}">
                <a16:creationId xmlns:a16="http://schemas.microsoft.com/office/drawing/2014/main" id="{5D856F02-8FC2-49E3-9087-AA71ACBCF1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559994"/>
            <a:ext cx="6501587" cy="6501587"/>
          </a:xfrm>
          <a:prstGeom prst="rect">
            <a:avLst/>
          </a:prstGeom>
        </p:spPr>
      </p:pic>
    </p:spTree>
    <p:extLst>
      <p:ext uri="{BB962C8B-B14F-4D97-AF65-F5344CB8AC3E}">
        <p14:creationId xmlns:p14="http://schemas.microsoft.com/office/powerpoint/2010/main" val="288607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656060" y="3487260"/>
            <a:ext cx="7736499" cy="2394310"/>
          </a:xfrm>
          <a:prstGeom prst="rect">
            <a:avLst/>
          </a:prstGeom>
        </p:spPr>
        <p:txBody>
          <a:bodyPr wrap="square" lIns="0" tIns="0" rIns="0" bIns="0" rtlCol="0" anchor="t">
            <a:spAutoFit/>
          </a:bodyPr>
          <a:lstStyle/>
          <a:p>
            <a:pPr>
              <a:lnSpc>
                <a:spcPts val="8800"/>
              </a:lnSpc>
            </a:pPr>
            <a:r>
              <a:rPr lang="en-US" sz="11500" dirty="0">
                <a:solidFill>
                  <a:srgbClr val="111B1E"/>
                </a:solidFill>
                <a:latin typeface="Cormorant Garamond Bold"/>
              </a:rPr>
              <a:t>What is a Kernel?</a:t>
            </a:r>
          </a:p>
        </p:txBody>
      </p:sp>
      <p:sp>
        <p:nvSpPr>
          <p:cNvPr id="5" name="AutoShape 5"/>
          <p:cNvSpPr/>
          <p:nvPr/>
        </p:nvSpPr>
        <p:spPr>
          <a:xfrm>
            <a:off x="6560164" y="-662575"/>
            <a:ext cx="25347" cy="11612150"/>
          </a:xfrm>
          <a:prstGeom prst="rect">
            <a:avLst/>
          </a:prstGeom>
          <a:solidFill>
            <a:srgbClr val="111B1E">
              <a:alpha val="29803"/>
            </a:srgbClr>
          </a:solidFill>
        </p:spPr>
      </p:sp>
      <p:sp>
        <p:nvSpPr>
          <p:cNvPr id="6" name="AutoShape 6"/>
          <p:cNvSpPr/>
          <p:nvPr/>
        </p:nvSpPr>
        <p:spPr>
          <a:xfrm>
            <a:off x="16110511" y="-662575"/>
            <a:ext cx="25347" cy="11612150"/>
          </a:xfrm>
          <a:prstGeom prst="rect">
            <a:avLst/>
          </a:prstGeom>
          <a:solidFill>
            <a:srgbClr val="111B1E">
              <a:alpha val="29803"/>
            </a:srgbClr>
          </a:solidFill>
        </p:spPr>
      </p:sp>
      <p:sp>
        <p:nvSpPr>
          <p:cNvPr id="8" name="AutoShape 8"/>
          <p:cNvSpPr/>
          <p:nvPr/>
        </p:nvSpPr>
        <p:spPr>
          <a:xfrm>
            <a:off x="16110511" y="8526104"/>
            <a:ext cx="2912436" cy="2301420"/>
          </a:xfrm>
          <a:prstGeom prst="rect">
            <a:avLst/>
          </a:prstGeom>
          <a:solidFill>
            <a:schemeClr val="bg2">
              <a:lumMod val="50000"/>
            </a:schemeClr>
          </a:solidFill>
        </p:spPr>
      </p:sp>
      <p:pic>
        <p:nvPicPr>
          <p:cNvPr id="12" name="Picture 2">
            <a:extLst>
              <a:ext uri="{FF2B5EF4-FFF2-40B4-BE49-F238E27FC236}">
                <a16:creationId xmlns:a16="http://schemas.microsoft.com/office/drawing/2014/main" id="{F80151A8-4FEE-4440-B607-FD19942F69B2}"/>
              </a:ext>
            </a:extLst>
          </p:cNvPr>
          <p:cNvPicPr>
            <a:picLocks noChangeAspect="1"/>
          </p:cNvPicPr>
          <p:nvPr/>
        </p:nvPicPr>
        <p:blipFill>
          <a:blip r:embed="rId2"/>
          <a:srcRect l="41068" r="22265"/>
          <a:stretch>
            <a:fillRect/>
          </a:stretch>
        </p:blipFill>
        <p:spPr>
          <a:xfrm>
            <a:off x="0" y="-266700"/>
            <a:ext cx="5943600" cy="10820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139346" y="1048372"/>
            <a:ext cx="12585753" cy="1138132"/>
          </a:xfrm>
          <a:prstGeom prst="rect">
            <a:avLst/>
          </a:prstGeom>
        </p:spPr>
        <p:txBody>
          <a:bodyPr wrap="square" lIns="0" tIns="0" rIns="0" bIns="0" rtlCol="0" anchor="t">
            <a:spAutoFit/>
          </a:bodyPr>
          <a:lstStyle/>
          <a:p>
            <a:pPr>
              <a:lnSpc>
                <a:spcPts val="8800"/>
              </a:lnSpc>
            </a:pPr>
            <a:r>
              <a:rPr lang="en-US" sz="8000" dirty="0">
                <a:solidFill>
                  <a:srgbClr val="111B1E"/>
                </a:solidFill>
                <a:latin typeface="Cormorant Garamond Bold"/>
              </a:rPr>
              <a:t>Kernel: The Heart of the OS</a:t>
            </a:r>
          </a:p>
        </p:txBody>
      </p:sp>
      <p:sp>
        <p:nvSpPr>
          <p:cNvPr id="5" name="TextBox 5"/>
          <p:cNvSpPr txBox="1"/>
          <p:nvPr/>
        </p:nvSpPr>
        <p:spPr>
          <a:xfrm>
            <a:off x="1136505" y="4000500"/>
            <a:ext cx="7690022" cy="3730124"/>
          </a:xfrm>
          <a:prstGeom prst="rect">
            <a:avLst/>
          </a:prstGeom>
        </p:spPr>
        <p:txBody>
          <a:bodyPr wrap="square" lIns="0" tIns="0" rIns="0" bIns="0" rtlCol="0" anchor="t">
            <a:spAutoFit/>
          </a:bodyPr>
          <a:lstStyle/>
          <a:p>
            <a:pPr marL="571500" indent="-571500">
              <a:lnSpc>
                <a:spcPts val="4199"/>
              </a:lnSpc>
              <a:buFont typeface="Arial" panose="020B0604020202020204" pitchFamily="34" charset="0"/>
              <a:buChar char="•"/>
            </a:pPr>
            <a:r>
              <a:rPr lang="en-US" sz="2800" spc="29" dirty="0">
                <a:solidFill>
                  <a:srgbClr val="111B1E"/>
                </a:solidFill>
                <a:latin typeface="Assistant Regular"/>
              </a:rPr>
              <a:t>The kernel is a computer program at the core of a computer's operating system with complete control over everything in the system. </a:t>
            </a:r>
          </a:p>
          <a:p>
            <a:pPr>
              <a:lnSpc>
                <a:spcPts val="4199"/>
              </a:lnSpc>
            </a:pPr>
            <a:endParaRPr lang="en-US" sz="2800" spc="29" dirty="0">
              <a:solidFill>
                <a:srgbClr val="111B1E"/>
              </a:solidFill>
              <a:latin typeface="Assistant Regular"/>
            </a:endParaRPr>
          </a:p>
          <a:p>
            <a:pPr marL="571500" indent="-571500">
              <a:lnSpc>
                <a:spcPts val="4199"/>
              </a:lnSpc>
              <a:buFont typeface="Arial" panose="020B0604020202020204" pitchFamily="34" charset="0"/>
              <a:buChar char="•"/>
            </a:pPr>
            <a:r>
              <a:rPr lang="en-US" sz="2800" spc="29" dirty="0">
                <a:solidFill>
                  <a:srgbClr val="111B1E"/>
                </a:solidFill>
                <a:latin typeface="Assistant Regular"/>
              </a:rPr>
              <a:t>It is an integral part of any operating system and serves a role similar to heart in a body. </a:t>
            </a:r>
          </a:p>
        </p:txBody>
      </p:sp>
      <p:sp>
        <p:nvSpPr>
          <p:cNvPr id="6" name="AutoShape 6"/>
          <p:cNvSpPr/>
          <p:nvPr/>
        </p:nvSpPr>
        <p:spPr>
          <a:xfrm>
            <a:off x="17233953" y="0"/>
            <a:ext cx="25347" cy="11612150"/>
          </a:xfrm>
          <a:prstGeom prst="rect">
            <a:avLst/>
          </a:prstGeom>
          <a:solidFill>
            <a:srgbClr val="111B1E">
              <a:alpha val="29803"/>
            </a:srgbClr>
          </a:solidFill>
        </p:spPr>
      </p:sp>
      <p:pic>
        <p:nvPicPr>
          <p:cNvPr id="8" name="Picture 8"/>
          <p:cNvPicPr>
            <a:picLocks noChangeAspect="1"/>
          </p:cNvPicPr>
          <p:nvPr/>
        </p:nvPicPr>
        <p:blipFill>
          <a:blip r:embed="rId2"/>
          <a:srcRect l="15217" b="11619"/>
          <a:stretch>
            <a:fillRect/>
          </a:stretch>
        </p:blipFill>
        <p:spPr>
          <a:xfrm>
            <a:off x="9458633" y="2849150"/>
            <a:ext cx="7429500" cy="7744821"/>
          </a:xfrm>
          <a:prstGeom prst="rect">
            <a:avLst/>
          </a:prstGeom>
        </p:spPr>
      </p:pic>
      <p:sp>
        <p:nvSpPr>
          <p:cNvPr id="9" name="AutoShape 9"/>
          <p:cNvSpPr/>
          <p:nvPr/>
        </p:nvSpPr>
        <p:spPr>
          <a:xfrm>
            <a:off x="0" y="0"/>
            <a:ext cx="419100" cy="419100"/>
          </a:xfrm>
          <a:prstGeom prst="rect">
            <a:avLst/>
          </a:prstGeom>
          <a:solidFill>
            <a:schemeClr val="bg2">
              <a:lumMod val="50000"/>
            </a:schemeClr>
          </a:solidFill>
        </p:spPr>
      </p:sp>
      <p:sp>
        <p:nvSpPr>
          <p:cNvPr id="10" name="AutoShape 10"/>
          <p:cNvSpPr/>
          <p:nvPr/>
        </p:nvSpPr>
        <p:spPr>
          <a:xfrm>
            <a:off x="18135600" y="0"/>
            <a:ext cx="1181100" cy="11277600"/>
          </a:xfrm>
          <a:prstGeom prst="rect">
            <a:avLst/>
          </a:prstGeom>
          <a:solidFill>
            <a:schemeClr val="bg2">
              <a:lumMod val="50000"/>
            </a:schemeClr>
          </a:solid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463522" y="2476500"/>
            <a:ext cx="8741731" cy="4494500"/>
          </a:xfrm>
          <a:prstGeom prst="rect">
            <a:avLst/>
          </a:prstGeom>
        </p:spPr>
        <p:txBody>
          <a:bodyPr wrap="square" lIns="0" tIns="0" rIns="0" bIns="0" rtlCol="0" anchor="t">
            <a:spAutoFit/>
          </a:bodyPr>
          <a:lstStyle/>
          <a:p>
            <a:pPr>
              <a:lnSpc>
                <a:spcPts val="8800"/>
              </a:lnSpc>
            </a:pPr>
            <a:r>
              <a:rPr lang="en-US" sz="8000" dirty="0">
                <a:solidFill>
                  <a:srgbClr val="111B1E"/>
                </a:solidFill>
                <a:latin typeface="Cormorant Garamond Bold"/>
              </a:rPr>
              <a:t>What are the different kernel architecture designs present?</a:t>
            </a:r>
          </a:p>
        </p:txBody>
      </p:sp>
      <p:sp>
        <p:nvSpPr>
          <p:cNvPr id="5" name="AutoShape 5"/>
          <p:cNvSpPr/>
          <p:nvPr/>
        </p:nvSpPr>
        <p:spPr>
          <a:xfrm>
            <a:off x="6560164" y="-662575"/>
            <a:ext cx="25347" cy="11612150"/>
          </a:xfrm>
          <a:prstGeom prst="rect">
            <a:avLst/>
          </a:prstGeom>
          <a:solidFill>
            <a:srgbClr val="111B1E">
              <a:alpha val="29803"/>
            </a:srgbClr>
          </a:solidFill>
        </p:spPr>
      </p:sp>
      <p:sp>
        <p:nvSpPr>
          <p:cNvPr id="6" name="AutoShape 6"/>
          <p:cNvSpPr/>
          <p:nvPr/>
        </p:nvSpPr>
        <p:spPr>
          <a:xfrm>
            <a:off x="16110511" y="-662575"/>
            <a:ext cx="25347" cy="11612150"/>
          </a:xfrm>
          <a:prstGeom prst="rect">
            <a:avLst/>
          </a:prstGeom>
          <a:solidFill>
            <a:srgbClr val="111B1E">
              <a:alpha val="29803"/>
            </a:srgbClr>
          </a:solidFill>
        </p:spPr>
      </p:sp>
      <p:sp>
        <p:nvSpPr>
          <p:cNvPr id="8" name="AutoShape 8"/>
          <p:cNvSpPr/>
          <p:nvPr/>
        </p:nvSpPr>
        <p:spPr>
          <a:xfrm>
            <a:off x="16110511" y="8526104"/>
            <a:ext cx="2912436" cy="2301420"/>
          </a:xfrm>
          <a:prstGeom prst="rect">
            <a:avLst/>
          </a:prstGeom>
          <a:solidFill>
            <a:schemeClr val="bg2">
              <a:lumMod val="50000"/>
            </a:schemeClr>
          </a:solidFill>
        </p:spPr>
      </p:sp>
      <p:pic>
        <p:nvPicPr>
          <p:cNvPr id="2" name="Picture 7">
            <a:extLst>
              <a:ext uri="{FF2B5EF4-FFF2-40B4-BE49-F238E27FC236}">
                <a16:creationId xmlns:a16="http://schemas.microsoft.com/office/drawing/2014/main" id="{17D0EC8F-571A-4B4B-9C74-5A3300284AFF}"/>
              </a:ext>
            </a:extLst>
          </p:cNvPr>
          <p:cNvPicPr>
            <a:picLocks noChangeAspect="1"/>
          </p:cNvPicPr>
          <p:nvPr/>
        </p:nvPicPr>
        <p:blipFill>
          <a:blip r:embed="rId2"/>
          <a:srcRect l="24668" r="24668"/>
          <a:stretch>
            <a:fillRect/>
          </a:stretch>
        </p:blipFill>
        <p:spPr>
          <a:xfrm>
            <a:off x="-2400300" y="-342900"/>
            <a:ext cx="8343900" cy="10972800"/>
          </a:xfrm>
          <a:prstGeom prst="rect">
            <a:avLst/>
          </a:prstGeom>
        </p:spPr>
      </p:pic>
    </p:spTree>
    <p:extLst>
      <p:ext uri="{BB962C8B-B14F-4D97-AF65-F5344CB8AC3E}">
        <p14:creationId xmlns:p14="http://schemas.microsoft.com/office/powerpoint/2010/main" val="2687808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479236"/>
            <a:ext cx="15901077" cy="1087092"/>
          </a:xfrm>
          <a:prstGeom prst="rect">
            <a:avLst/>
          </a:prstGeom>
        </p:spPr>
        <p:txBody>
          <a:bodyPr wrap="square" lIns="0" tIns="0" rIns="0" bIns="0" rtlCol="0" anchor="t">
            <a:spAutoFit/>
          </a:bodyPr>
          <a:lstStyle/>
          <a:p>
            <a:pPr>
              <a:lnSpc>
                <a:spcPts val="8800"/>
              </a:lnSpc>
            </a:pPr>
            <a:r>
              <a:rPr lang="en-US" sz="6600" b="1" dirty="0">
                <a:solidFill>
                  <a:srgbClr val="111B1E"/>
                </a:solidFill>
                <a:latin typeface="Cormorant Garamond Bold"/>
              </a:rPr>
              <a:t>There are different kernel architecture designs:</a:t>
            </a:r>
          </a:p>
        </p:txBody>
      </p:sp>
      <p:sp>
        <p:nvSpPr>
          <p:cNvPr id="6" name="AutoShape 6"/>
          <p:cNvSpPr/>
          <p:nvPr/>
        </p:nvSpPr>
        <p:spPr>
          <a:xfrm>
            <a:off x="17233953" y="0"/>
            <a:ext cx="25347" cy="11612150"/>
          </a:xfrm>
          <a:prstGeom prst="rect">
            <a:avLst/>
          </a:prstGeom>
          <a:solidFill>
            <a:srgbClr val="111B1E">
              <a:alpha val="29803"/>
            </a:srgbClr>
          </a:solidFill>
        </p:spPr>
      </p:sp>
      <p:sp>
        <p:nvSpPr>
          <p:cNvPr id="9" name="AutoShape 9"/>
          <p:cNvSpPr/>
          <p:nvPr/>
        </p:nvSpPr>
        <p:spPr>
          <a:xfrm>
            <a:off x="0" y="0"/>
            <a:ext cx="419100" cy="419100"/>
          </a:xfrm>
          <a:prstGeom prst="rect">
            <a:avLst/>
          </a:prstGeom>
          <a:solidFill>
            <a:schemeClr val="bg2">
              <a:lumMod val="50000"/>
            </a:schemeClr>
          </a:solidFill>
        </p:spPr>
      </p:sp>
      <p:sp>
        <p:nvSpPr>
          <p:cNvPr id="10" name="AutoShape 10"/>
          <p:cNvSpPr/>
          <p:nvPr/>
        </p:nvSpPr>
        <p:spPr>
          <a:xfrm>
            <a:off x="18135600" y="0"/>
            <a:ext cx="1181100" cy="11277600"/>
          </a:xfrm>
          <a:prstGeom prst="rect">
            <a:avLst/>
          </a:prstGeom>
          <a:solidFill>
            <a:schemeClr val="bg2">
              <a:lumMod val="50000"/>
            </a:schemeClr>
          </a:solidFill>
        </p:spPr>
      </p:sp>
      <p:grpSp>
        <p:nvGrpSpPr>
          <p:cNvPr id="51" name="Group 50">
            <a:extLst>
              <a:ext uri="{FF2B5EF4-FFF2-40B4-BE49-F238E27FC236}">
                <a16:creationId xmlns:a16="http://schemas.microsoft.com/office/drawing/2014/main" id="{1942BD01-6200-46C5-B95F-93443EA65717}"/>
              </a:ext>
            </a:extLst>
          </p:cNvPr>
          <p:cNvGrpSpPr/>
          <p:nvPr/>
        </p:nvGrpSpPr>
        <p:grpSpPr>
          <a:xfrm>
            <a:off x="2761643" y="2077295"/>
            <a:ext cx="12834010" cy="6419006"/>
            <a:chOff x="2761643" y="2077294"/>
            <a:chExt cx="12658481" cy="7885997"/>
          </a:xfrm>
        </p:grpSpPr>
        <p:sp>
          <p:nvSpPr>
            <p:cNvPr id="17" name="AutoShape 9">
              <a:extLst>
                <a:ext uri="{FF2B5EF4-FFF2-40B4-BE49-F238E27FC236}">
                  <a16:creationId xmlns:a16="http://schemas.microsoft.com/office/drawing/2014/main" id="{F7D62A5C-A4C4-46A5-A252-5D8707C8FE21}"/>
                </a:ext>
              </a:extLst>
            </p:cNvPr>
            <p:cNvSpPr/>
            <p:nvPr/>
          </p:nvSpPr>
          <p:spPr>
            <a:xfrm>
              <a:off x="8769688" y="2329409"/>
              <a:ext cx="419100" cy="419100"/>
            </a:xfrm>
            <a:prstGeom prst="rect">
              <a:avLst/>
            </a:prstGeom>
            <a:solidFill>
              <a:srgbClr val="111B1E"/>
            </a:solidFill>
          </p:spPr>
        </p:sp>
        <p:sp>
          <p:nvSpPr>
            <p:cNvPr id="19" name="AutoShape 9">
              <a:extLst>
                <a:ext uri="{FF2B5EF4-FFF2-40B4-BE49-F238E27FC236}">
                  <a16:creationId xmlns:a16="http://schemas.microsoft.com/office/drawing/2014/main" id="{D44904EE-153C-41F0-9348-5571613362E1}"/>
                </a:ext>
              </a:extLst>
            </p:cNvPr>
            <p:cNvSpPr/>
            <p:nvPr/>
          </p:nvSpPr>
          <p:spPr>
            <a:xfrm>
              <a:off x="8769688" y="9443491"/>
              <a:ext cx="419100" cy="419100"/>
            </a:xfrm>
            <a:prstGeom prst="rect">
              <a:avLst/>
            </a:prstGeom>
            <a:solidFill>
              <a:srgbClr val="111B1E"/>
            </a:solidFill>
          </p:spPr>
        </p:sp>
        <p:sp>
          <p:nvSpPr>
            <p:cNvPr id="21" name="AutoShape 9">
              <a:extLst>
                <a:ext uri="{FF2B5EF4-FFF2-40B4-BE49-F238E27FC236}">
                  <a16:creationId xmlns:a16="http://schemas.microsoft.com/office/drawing/2014/main" id="{B64A7139-89CD-439F-BAD9-CBF794E3FB6F}"/>
                </a:ext>
              </a:extLst>
            </p:cNvPr>
            <p:cNvSpPr/>
            <p:nvPr/>
          </p:nvSpPr>
          <p:spPr>
            <a:xfrm>
              <a:off x="8769688" y="7734300"/>
              <a:ext cx="419100" cy="419100"/>
            </a:xfrm>
            <a:prstGeom prst="rect">
              <a:avLst/>
            </a:prstGeom>
            <a:solidFill>
              <a:srgbClr val="111B1E"/>
            </a:solidFill>
          </p:spPr>
        </p:sp>
        <p:sp>
          <p:nvSpPr>
            <p:cNvPr id="23" name="AutoShape 9">
              <a:extLst>
                <a:ext uri="{FF2B5EF4-FFF2-40B4-BE49-F238E27FC236}">
                  <a16:creationId xmlns:a16="http://schemas.microsoft.com/office/drawing/2014/main" id="{0F597A6C-2CDD-4EE4-A41F-640DF8FC1938}"/>
                </a:ext>
              </a:extLst>
            </p:cNvPr>
            <p:cNvSpPr/>
            <p:nvPr/>
          </p:nvSpPr>
          <p:spPr>
            <a:xfrm>
              <a:off x="8769688" y="6025109"/>
              <a:ext cx="419100" cy="419100"/>
            </a:xfrm>
            <a:prstGeom prst="rect">
              <a:avLst/>
            </a:prstGeom>
            <a:solidFill>
              <a:srgbClr val="111B1E"/>
            </a:solidFill>
          </p:spPr>
        </p:sp>
        <p:sp>
          <p:nvSpPr>
            <p:cNvPr id="25" name="AutoShape 9">
              <a:extLst>
                <a:ext uri="{FF2B5EF4-FFF2-40B4-BE49-F238E27FC236}">
                  <a16:creationId xmlns:a16="http://schemas.microsoft.com/office/drawing/2014/main" id="{281A08D2-FEC1-4658-8B8A-D4817332A3D7}"/>
                </a:ext>
              </a:extLst>
            </p:cNvPr>
            <p:cNvSpPr/>
            <p:nvPr/>
          </p:nvSpPr>
          <p:spPr>
            <a:xfrm>
              <a:off x="8769688" y="4197715"/>
              <a:ext cx="419100" cy="419100"/>
            </a:xfrm>
            <a:prstGeom prst="rect">
              <a:avLst/>
            </a:prstGeom>
            <a:solidFill>
              <a:srgbClr val="111B1E"/>
            </a:solidFill>
          </p:spPr>
        </p:sp>
        <p:cxnSp>
          <p:nvCxnSpPr>
            <p:cNvPr id="37" name="Straight Connector 36">
              <a:extLst>
                <a:ext uri="{FF2B5EF4-FFF2-40B4-BE49-F238E27FC236}">
                  <a16:creationId xmlns:a16="http://schemas.microsoft.com/office/drawing/2014/main" id="{B8FB64E1-8D8A-4F11-B103-43E147FE7B29}"/>
                </a:ext>
              </a:extLst>
            </p:cNvPr>
            <p:cNvCxnSpPr/>
            <p:nvPr/>
          </p:nvCxnSpPr>
          <p:spPr>
            <a:xfrm>
              <a:off x="8975490" y="2329409"/>
              <a:ext cx="0" cy="7391400"/>
            </a:xfrm>
            <a:prstGeom prst="line">
              <a:avLst/>
            </a:prstGeom>
            <a:ln w="76200"/>
          </p:spPr>
          <p:style>
            <a:lnRef idx="3">
              <a:schemeClr val="dk1"/>
            </a:lnRef>
            <a:fillRef idx="0">
              <a:schemeClr val="dk1"/>
            </a:fillRef>
            <a:effectRef idx="2">
              <a:schemeClr val="dk1"/>
            </a:effectRef>
            <a:fontRef idx="minor">
              <a:schemeClr val="tx1"/>
            </a:fontRef>
          </p:style>
        </p:cxnSp>
        <p:sp>
          <p:nvSpPr>
            <p:cNvPr id="40" name="TextBox 39">
              <a:extLst>
                <a:ext uri="{FF2B5EF4-FFF2-40B4-BE49-F238E27FC236}">
                  <a16:creationId xmlns:a16="http://schemas.microsoft.com/office/drawing/2014/main" id="{DAC7677E-D51E-4521-9433-3BD35365806D}"/>
                </a:ext>
              </a:extLst>
            </p:cNvPr>
            <p:cNvSpPr txBox="1"/>
            <p:nvPr/>
          </p:nvSpPr>
          <p:spPr>
            <a:xfrm>
              <a:off x="2761643" y="2077294"/>
              <a:ext cx="5337547" cy="923330"/>
            </a:xfrm>
            <a:prstGeom prst="rect">
              <a:avLst/>
            </a:prstGeom>
            <a:noFill/>
          </p:spPr>
          <p:txBody>
            <a:bodyPr wrap="square" rtlCol="0">
              <a:spAutoFit/>
            </a:bodyPr>
            <a:lstStyle/>
            <a:p>
              <a:r>
                <a:rPr lang="en-US" sz="5400" dirty="0"/>
                <a:t>Monolithic Kernel</a:t>
              </a:r>
              <a:endParaRPr lang="en-IN" sz="5400" dirty="0"/>
            </a:p>
          </p:txBody>
        </p:sp>
        <p:sp>
          <p:nvSpPr>
            <p:cNvPr id="42" name="TextBox 41">
              <a:extLst>
                <a:ext uri="{FF2B5EF4-FFF2-40B4-BE49-F238E27FC236}">
                  <a16:creationId xmlns:a16="http://schemas.microsoft.com/office/drawing/2014/main" id="{3A4BF3D7-27D0-4AFE-B6BE-2A4906D293E3}"/>
                </a:ext>
              </a:extLst>
            </p:cNvPr>
            <p:cNvSpPr txBox="1"/>
            <p:nvPr/>
          </p:nvSpPr>
          <p:spPr>
            <a:xfrm>
              <a:off x="10082577" y="3945600"/>
              <a:ext cx="5337547" cy="923330"/>
            </a:xfrm>
            <a:prstGeom prst="rect">
              <a:avLst/>
            </a:prstGeom>
            <a:noFill/>
          </p:spPr>
          <p:txBody>
            <a:bodyPr wrap="square" rtlCol="0">
              <a:spAutoFit/>
            </a:bodyPr>
            <a:lstStyle/>
            <a:p>
              <a:r>
                <a:rPr lang="en-US" sz="5400" dirty="0"/>
                <a:t>Micro Kernel</a:t>
              </a:r>
              <a:endParaRPr lang="en-IN" sz="5400" dirty="0"/>
            </a:p>
          </p:txBody>
        </p:sp>
        <p:sp>
          <p:nvSpPr>
            <p:cNvPr id="44" name="TextBox 43">
              <a:extLst>
                <a:ext uri="{FF2B5EF4-FFF2-40B4-BE49-F238E27FC236}">
                  <a16:creationId xmlns:a16="http://schemas.microsoft.com/office/drawing/2014/main" id="{F5E61DAE-3B0A-4A2F-B2E7-983EC019791C}"/>
                </a:ext>
              </a:extLst>
            </p:cNvPr>
            <p:cNvSpPr txBox="1"/>
            <p:nvPr/>
          </p:nvSpPr>
          <p:spPr>
            <a:xfrm>
              <a:off x="3865111" y="5772994"/>
              <a:ext cx="4096358" cy="923330"/>
            </a:xfrm>
            <a:prstGeom prst="rect">
              <a:avLst/>
            </a:prstGeom>
            <a:noFill/>
          </p:spPr>
          <p:txBody>
            <a:bodyPr wrap="square" rtlCol="0">
              <a:spAutoFit/>
            </a:bodyPr>
            <a:lstStyle/>
            <a:p>
              <a:r>
                <a:rPr lang="en-US" sz="5400" dirty="0"/>
                <a:t>Hybrid Kernel</a:t>
              </a:r>
              <a:endParaRPr lang="en-IN" sz="5400" dirty="0"/>
            </a:p>
          </p:txBody>
        </p:sp>
        <p:sp>
          <p:nvSpPr>
            <p:cNvPr id="46" name="TextBox 45">
              <a:extLst>
                <a:ext uri="{FF2B5EF4-FFF2-40B4-BE49-F238E27FC236}">
                  <a16:creationId xmlns:a16="http://schemas.microsoft.com/office/drawing/2014/main" id="{ADE0A29A-51B1-41B5-8CA9-DE541B77ED92}"/>
                </a:ext>
              </a:extLst>
            </p:cNvPr>
            <p:cNvSpPr txBox="1"/>
            <p:nvPr/>
          </p:nvSpPr>
          <p:spPr>
            <a:xfrm>
              <a:off x="10082577" y="7482185"/>
              <a:ext cx="5337547" cy="923330"/>
            </a:xfrm>
            <a:prstGeom prst="rect">
              <a:avLst/>
            </a:prstGeom>
            <a:noFill/>
          </p:spPr>
          <p:txBody>
            <a:bodyPr wrap="square" rtlCol="0">
              <a:spAutoFit/>
            </a:bodyPr>
            <a:lstStyle/>
            <a:p>
              <a:r>
                <a:rPr lang="en-US" sz="5400" dirty="0"/>
                <a:t>Exo Kernel</a:t>
              </a:r>
              <a:endParaRPr lang="en-IN" sz="5400" dirty="0"/>
            </a:p>
          </p:txBody>
        </p:sp>
        <p:sp>
          <p:nvSpPr>
            <p:cNvPr id="48" name="TextBox 47">
              <a:extLst>
                <a:ext uri="{FF2B5EF4-FFF2-40B4-BE49-F238E27FC236}">
                  <a16:creationId xmlns:a16="http://schemas.microsoft.com/office/drawing/2014/main" id="{DF254FD8-DC9E-4420-9C25-E168FB5B77E4}"/>
                </a:ext>
              </a:extLst>
            </p:cNvPr>
            <p:cNvSpPr txBox="1"/>
            <p:nvPr/>
          </p:nvSpPr>
          <p:spPr>
            <a:xfrm>
              <a:off x="4267200" y="9039961"/>
              <a:ext cx="5337547" cy="923330"/>
            </a:xfrm>
            <a:prstGeom prst="rect">
              <a:avLst/>
            </a:prstGeom>
            <a:noFill/>
          </p:spPr>
          <p:txBody>
            <a:bodyPr wrap="square" rtlCol="0">
              <a:spAutoFit/>
            </a:bodyPr>
            <a:lstStyle/>
            <a:p>
              <a:r>
                <a:rPr lang="en-US" sz="5400" dirty="0"/>
                <a:t>Nano Kernel</a:t>
              </a:r>
              <a:endParaRPr lang="en-IN" sz="5400" dirty="0"/>
            </a:p>
          </p:txBody>
        </p:sp>
      </p:grpSp>
      <p:cxnSp>
        <p:nvCxnSpPr>
          <p:cNvPr id="50" name="Straight Connector 49">
            <a:extLst>
              <a:ext uri="{FF2B5EF4-FFF2-40B4-BE49-F238E27FC236}">
                <a16:creationId xmlns:a16="http://schemas.microsoft.com/office/drawing/2014/main" id="{A3F6E30F-347C-4332-BE0B-C060959FEA68}"/>
              </a:ext>
            </a:extLst>
          </p:cNvPr>
          <p:cNvCxnSpPr/>
          <p:nvPr/>
        </p:nvCxnSpPr>
        <p:spPr>
          <a:xfrm>
            <a:off x="419100" y="1790700"/>
            <a:ext cx="16649700" cy="0"/>
          </a:xfrm>
          <a:prstGeom prst="line">
            <a:avLst/>
          </a:prstGeom>
          <a:ln w="317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2" name="TextBox 51">
            <a:extLst>
              <a:ext uri="{FF2B5EF4-FFF2-40B4-BE49-F238E27FC236}">
                <a16:creationId xmlns:a16="http://schemas.microsoft.com/office/drawing/2014/main" id="{09291360-6E7B-4D65-92D9-EED0D999E822}"/>
              </a:ext>
            </a:extLst>
          </p:cNvPr>
          <p:cNvSpPr txBox="1"/>
          <p:nvPr/>
        </p:nvSpPr>
        <p:spPr>
          <a:xfrm>
            <a:off x="419100" y="2879935"/>
            <a:ext cx="7311456" cy="954107"/>
          </a:xfrm>
          <a:prstGeom prst="rect">
            <a:avLst/>
          </a:prstGeom>
          <a:noFill/>
        </p:spPr>
        <p:txBody>
          <a:bodyPr wrap="square" rtlCol="0">
            <a:spAutoFit/>
          </a:bodyPr>
          <a:lstStyle/>
          <a:p>
            <a:pPr algn="r"/>
            <a:r>
              <a:rPr lang="en-IN" sz="2800" dirty="0">
                <a:solidFill>
                  <a:schemeClr val="bg2">
                    <a:lumMod val="50000"/>
                  </a:schemeClr>
                </a:solidFill>
                <a:effectLst/>
                <a:latin typeface="Times New Roman" panose="02020603050405020304" pitchFamily="18" charset="0"/>
                <a:ea typeface="Times New Roman" panose="02020603050405020304" pitchFamily="18" charset="0"/>
              </a:rPr>
              <a:t>It is one of the types of kernel where all operating system services operate in kernel space.</a:t>
            </a:r>
            <a:endParaRPr lang="en-IN" sz="2800" dirty="0">
              <a:solidFill>
                <a:schemeClr val="bg2">
                  <a:lumMod val="50000"/>
                </a:schemeClr>
              </a:solidFill>
            </a:endParaRPr>
          </a:p>
        </p:txBody>
      </p:sp>
      <p:sp>
        <p:nvSpPr>
          <p:cNvPr id="54" name="TextBox 53">
            <a:extLst>
              <a:ext uri="{FF2B5EF4-FFF2-40B4-BE49-F238E27FC236}">
                <a16:creationId xmlns:a16="http://schemas.microsoft.com/office/drawing/2014/main" id="{CBF1174C-2AA1-4028-A22B-703E3872ED66}"/>
              </a:ext>
            </a:extLst>
          </p:cNvPr>
          <p:cNvSpPr txBox="1"/>
          <p:nvPr/>
        </p:nvSpPr>
        <p:spPr>
          <a:xfrm>
            <a:off x="10205329" y="4421080"/>
            <a:ext cx="7028622" cy="1815882"/>
          </a:xfrm>
          <a:prstGeom prst="rect">
            <a:avLst/>
          </a:prstGeom>
          <a:noFill/>
        </p:spPr>
        <p:txBody>
          <a:bodyPr wrap="square" rtlCol="0">
            <a:spAutoFit/>
          </a:bodyPr>
          <a:lstStyle/>
          <a:p>
            <a:r>
              <a:rPr lang="en-IN" sz="2800" dirty="0">
                <a:solidFill>
                  <a:schemeClr val="bg2">
                    <a:lumMod val="50000"/>
                  </a:schemeClr>
                </a:solidFill>
                <a:effectLst/>
                <a:latin typeface="Times New Roman" panose="02020603050405020304" pitchFamily="18" charset="0"/>
                <a:ea typeface="Times New Roman" panose="02020603050405020304" pitchFamily="18" charset="0"/>
              </a:rPr>
              <a:t>It is a kernel type which has a minimalist approach. It has virtual memory and thread scheduling. It is more stable with less services in kernel space.</a:t>
            </a:r>
            <a:endParaRPr lang="en-IN" sz="4000" dirty="0">
              <a:solidFill>
                <a:schemeClr val="bg2">
                  <a:lumMod val="50000"/>
                </a:schemeClr>
              </a:solidFill>
            </a:endParaRPr>
          </a:p>
        </p:txBody>
      </p:sp>
      <p:sp>
        <p:nvSpPr>
          <p:cNvPr id="58" name="TextBox 57">
            <a:extLst>
              <a:ext uri="{FF2B5EF4-FFF2-40B4-BE49-F238E27FC236}">
                <a16:creationId xmlns:a16="http://schemas.microsoft.com/office/drawing/2014/main" id="{5716AFD8-A355-4B6D-A493-18F540D9B120}"/>
              </a:ext>
            </a:extLst>
          </p:cNvPr>
          <p:cNvSpPr txBox="1"/>
          <p:nvPr/>
        </p:nvSpPr>
        <p:spPr>
          <a:xfrm>
            <a:off x="609600" y="5844584"/>
            <a:ext cx="7430217" cy="954107"/>
          </a:xfrm>
          <a:prstGeom prst="rect">
            <a:avLst/>
          </a:prstGeom>
          <a:noFill/>
        </p:spPr>
        <p:txBody>
          <a:bodyPr wrap="square">
            <a:spAutoFit/>
          </a:bodyPr>
          <a:lstStyle/>
          <a:p>
            <a:pPr algn="r"/>
            <a:r>
              <a:rPr lang="en-IN" sz="2800" dirty="0">
                <a:solidFill>
                  <a:schemeClr val="bg2">
                    <a:lumMod val="50000"/>
                  </a:schemeClr>
                </a:solidFill>
                <a:effectLst/>
                <a:latin typeface="Times New Roman" panose="02020603050405020304" pitchFamily="18" charset="0"/>
                <a:ea typeface="Times New Roman" panose="02020603050405020304" pitchFamily="18" charset="0"/>
              </a:rPr>
              <a:t>It is the combination of both monolithic kernel and </a:t>
            </a:r>
            <a:r>
              <a:rPr lang="en-IN" sz="2800" dirty="0" err="1">
                <a:solidFill>
                  <a:schemeClr val="bg2">
                    <a:lumMod val="50000"/>
                  </a:schemeClr>
                </a:solidFill>
                <a:effectLst/>
                <a:latin typeface="Times New Roman" panose="02020603050405020304" pitchFamily="18" charset="0"/>
                <a:ea typeface="Times New Roman" panose="02020603050405020304" pitchFamily="18" charset="0"/>
              </a:rPr>
              <a:t>mircrokernel</a:t>
            </a:r>
            <a:r>
              <a:rPr lang="en-IN" sz="2800" dirty="0">
                <a:solidFill>
                  <a:schemeClr val="bg2">
                    <a:lumMod val="50000"/>
                  </a:schemeClr>
                </a:solidFill>
                <a:effectLst/>
                <a:latin typeface="Times New Roman" panose="02020603050405020304" pitchFamily="18" charset="0"/>
                <a:ea typeface="Times New Roman" panose="02020603050405020304" pitchFamily="18" charset="0"/>
              </a:rPr>
              <a:t>.</a:t>
            </a:r>
            <a:endParaRPr lang="en-IN" sz="2800" dirty="0">
              <a:solidFill>
                <a:schemeClr val="bg2">
                  <a:lumMod val="50000"/>
                </a:schemeClr>
              </a:solidFill>
            </a:endParaRPr>
          </a:p>
        </p:txBody>
      </p:sp>
      <p:sp>
        <p:nvSpPr>
          <p:cNvPr id="60" name="TextBox 59">
            <a:extLst>
              <a:ext uri="{FF2B5EF4-FFF2-40B4-BE49-F238E27FC236}">
                <a16:creationId xmlns:a16="http://schemas.microsoft.com/office/drawing/2014/main" id="{F92349B2-A2EF-4BAD-8570-E9241BAE6BD6}"/>
              </a:ext>
            </a:extLst>
          </p:cNvPr>
          <p:cNvSpPr txBox="1"/>
          <p:nvPr/>
        </p:nvSpPr>
        <p:spPr>
          <a:xfrm>
            <a:off x="10184093" y="7228310"/>
            <a:ext cx="6745681" cy="1384995"/>
          </a:xfrm>
          <a:prstGeom prst="rect">
            <a:avLst/>
          </a:prstGeom>
          <a:noFill/>
        </p:spPr>
        <p:txBody>
          <a:bodyPr wrap="square">
            <a:spAutoFit/>
          </a:bodyPr>
          <a:lstStyle/>
          <a:p>
            <a:r>
              <a:rPr lang="en-IN" sz="2800" dirty="0">
                <a:solidFill>
                  <a:schemeClr val="bg2">
                    <a:lumMod val="50000"/>
                  </a:schemeClr>
                </a:solidFill>
                <a:effectLst/>
                <a:latin typeface="Times New Roman" panose="02020603050405020304" pitchFamily="18" charset="0"/>
                <a:ea typeface="Times New Roman" panose="02020603050405020304" pitchFamily="18" charset="0"/>
              </a:rPr>
              <a:t>It is the type of kernel which follows end-to-end principle. It has fewest hardware abstractions as possible.</a:t>
            </a:r>
            <a:endParaRPr lang="en-IN" sz="2800" dirty="0">
              <a:solidFill>
                <a:schemeClr val="bg2">
                  <a:lumMod val="50000"/>
                </a:schemeClr>
              </a:solidFill>
            </a:endParaRPr>
          </a:p>
        </p:txBody>
      </p:sp>
      <p:sp>
        <p:nvSpPr>
          <p:cNvPr id="62" name="TextBox 61">
            <a:extLst>
              <a:ext uri="{FF2B5EF4-FFF2-40B4-BE49-F238E27FC236}">
                <a16:creationId xmlns:a16="http://schemas.microsoft.com/office/drawing/2014/main" id="{CA5ADE66-3E24-4119-824F-6E541CB28F27}"/>
              </a:ext>
            </a:extLst>
          </p:cNvPr>
          <p:cNvSpPr txBox="1"/>
          <p:nvPr/>
        </p:nvSpPr>
        <p:spPr>
          <a:xfrm>
            <a:off x="603354" y="8496300"/>
            <a:ext cx="7430217" cy="954107"/>
          </a:xfrm>
          <a:prstGeom prst="rect">
            <a:avLst/>
          </a:prstGeom>
          <a:noFill/>
        </p:spPr>
        <p:txBody>
          <a:bodyPr wrap="square">
            <a:spAutoFit/>
          </a:bodyPr>
          <a:lstStyle/>
          <a:p>
            <a:pPr algn="r"/>
            <a:r>
              <a:rPr lang="en-IN" sz="2800" dirty="0">
                <a:solidFill>
                  <a:schemeClr val="bg2">
                    <a:lumMod val="50000"/>
                  </a:schemeClr>
                </a:solidFill>
                <a:effectLst/>
                <a:latin typeface="Times New Roman" panose="02020603050405020304" pitchFamily="18" charset="0"/>
                <a:ea typeface="Times New Roman" panose="02020603050405020304" pitchFamily="18" charset="0"/>
              </a:rPr>
              <a:t>It is the type of kernel that offers hardware abstraction but without system services. </a:t>
            </a:r>
            <a:endParaRPr lang="en-IN" sz="2800" dirty="0">
              <a:solidFill>
                <a:schemeClr val="bg2">
                  <a:lumMod val="50000"/>
                </a:schemeClr>
              </a:solidFill>
            </a:endParaRPr>
          </a:p>
        </p:txBody>
      </p:sp>
    </p:spTree>
    <p:extLst>
      <p:ext uri="{BB962C8B-B14F-4D97-AF65-F5344CB8AC3E}">
        <p14:creationId xmlns:p14="http://schemas.microsoft.com/office/powerpoint/2010/main" val="1723715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9708639" y="-662575"/>
            <a:ext cx="25347" cy="11612150"/>
          </a:xfrm>
          <a:prstGeom prst="rect">
            <a:avLst/>
          </a:prstGeom>
          <a:solidFill>
            <a:srgbClr val="111B1E">
              <a:alpha val="29803"/>
            </a:srgbClr>
          </a:solidFill>
        </p:spPr>
      </p:sp>
      <p:sp>
        <p:nvSpPr>
          <p:cNvPr id="4" name="AutoShape 4"/>
          <p:cNvSpPr/>
          <p:nvPr/>
        </p:nvSpPr>
        <p:spPr>
          <a:xfrm>
            <a:off x="393753" y="-662575"/>
            <a:ext cx="25347" cy="11612150"/>
          </a:xfrm>
          <a:prstGeom prst="rect">
            <a:avLst/>
          </a:prstGeom>
          <a:solidFill>
            <a:srgbClr val="111B1E">
              <a:alpha val="29803"/>
            </a:srgbClr>
          </a:solidFill>
        </p:spPr>
      </p:sp>
      <p:sp>
        <p:nvSpPr>
          <p:cNvPr id="5" name="AutoShape 5"/>
          <p:cNvSpPr/>
          <p:nvPr/>
        </p:nvSpPr>
        <p:spPr>
          <a:xfrm>
            <a:off x="0" y="0"/>
            <a:ext cx="419100" cy="419100"/>
          </a:xfrm>
          <a:prstGeom prst="rect">
            <a:avLst/>
          </a:prstGeom>
          <a:solidFill>
            <a:schemeClr val="bg2">
              <a:lumMod val="50000"/>
            </a:schemeClr>
          </a:solidFill>
        </p:spPr>
      </p:sp>
      <p:sp>
        <p:nvSpPr>
          <p:cNvPr id="14" name="AutoShape 14"/>
          <p:cNvSpPr/>
          <p:nvPr/>
        </p:nvSpPr>
        <p:spPr>
          <a:xfrm>
            <a:off x="18135600" y="-495300"/>
            <a:ext cx="1181100" cy="11277600"/>
          </a:xfrm>
          <a:prstGeom prst="rect">
            <a:avLst/>
          </a:prstGeom>
          <a:solidFill>
            <a:schemeClr val="bg2">
              <a:lumMod val="50000"/>
            </a:schemeClr>
          </a:solidFill>
        </p:spPr>
      </p:sp>
      <p:sp>
        <p:nvSpPr>
          <p:cNvPr id="15" name="TextBox 14">
            <a:extLst>
              <a:ext uri="{FF2B5EF4-FFF2-40B4-BE49-F238E27FC236}">
                <a16:creationId xmlns:a16="http://schemas.microsoft.com/office/drawing/2014/main" id="{2C6C4BBD-FB4A-4BFD-9C45-05F39EC4EDA1}"/>
              </a:ext>
            </a:extLst>
          </p:cNvPr>
          <p:cNvSpPr txBox="1"/>
          <p:nvPr/>
        </p:nvSpPr>
        <p:spPr>
          <a:xfrm>
            <a:off x="10254101" y="2512010"/>
            <a:ext cx="7361384" cy="5262979"/>
          </a:xfrm>
          <a:prstGeom prst="rect">
            <a:avLst/>
          </a:prstGeom>
          <a:noFill/>
        </p:spPr>
        <p:txBody>
          <a:bodyPr wrap="square" rtlCol="0">
            <a:spAutoFit/>
          </a:bodyPr>
          <a:lstStyle/>
          <a:p>
            <a:pPr marL="457200" indent="-457200" algn="just">
              <a:buFont typeface="Arial" panose="020B0604020202020204" pitchFamily="34" charset="0"/>
              <a:buChar char="•"/>
            </a:pPr>
            <a:r>
              <a:rPr lang="en-IN" sz="2800" dirty="0">
                <a:latin typeface="Times New Roman" panose="02020603050405020304" pitchFamily="18" charset="0"/>
                <a:ea typeface="Times New Roman" panose="02020603050405020304" pitchFamily="18" charset="0"/>
              </a:rPr>
              <a:t>T</a:t>
            </a:r>
            <a:r>
              <a:rPr lang="en-IN" sz="2800" dirty="0">
                <a:effectLst/>
                <a:latin typeface="Times New Roman" panose="02020603050405020304" pitchFamily="18" charset="0"/>
                <a:ea typeface="Times New Roman" panose="02020603050405020304" pitchFamily="18" charset="0"/>
              </a:rPr>
              <a:t>he </a:t>
            </a:r>
            <a:r>
              <a:rPr lang="en-IN" sz="2800" dirty="0" err="1">
                <a:effectLst/>
                <a:latin typeface="Times New Roman" panose="02020603050405020304" pitchFamily="18" charset="0"/>
                <a:ea typeface="Times New Roman" panose="02020603050405020304" pitchFamily="18" charset="0"/>
              </a:rPr>
              <a:t>linux</a:t>
            </a:r>
            <a:r>
              <a:rPr lang="en-IN" sz="2800" dirty="0">
                <a:effectLst/>
                <a:latin typeface="Times New Roman" panose="02020603050405020304" pitchFamily="18" charset="0"/>
                <a:ea typeface="Times New Roman" panose="02020603050405020304" pitchFamily="18" charset="0"/>
              </a:rPr>
              <a:t> kernel’s source code when deemed to be suitable for production environments, had around 176 thousand lines of source code and currently contains about 27.8 million lines of code. </a:t>
            </a:r>
          </a:p>
          <a:p>
            <a:pPr algn="just"/>
            <a:endParaRPr lang="en-IN" sz="2800" dirty="0">
              <a:effectLst/>
              <a:latin typeface="Times New Roman" panose="02020603050405020304" pitchFamily="18" charset="0"/>
              <a:ea typeface="Times New Roman" panose="02020603050405020304" pitchFamily="18" charset="0"/>
            </a:endParaRPr>
          </a:p>
          <a:p>
            <a:pPr marL="457200" indent="-457200" algn="just">
              <a:buFont typeface="Arial" panose="020B0604020202020204" pitchFamily="34" charset="0"/>
              <a:buChar char="•"/>
            </a:pPr>
            <a:r>
              <a:rPr lang="en-IN" sz="2800" dirty="0">
                <a:effectLst/>
                <a:latin typeface="Times New Roman" panose="02020603050405020304" pitchFamily="18" charset="0"/>
                <a:ea typeface="Times New Roman" panose="02020603050405020304" pitchFamily="18" charset="0"/>
              </a:rPr>
              <a:t>While </a:t>
            </a:r>
            <a:r>
              <a:rPr lang="en-IN" sz="2800" dirty="0">
                <a:latin typeface="Times New Roman" panose="02020603050405020304" pitchFamily="18" charset="0"/>
                <a:ea typeface="Times New Roman" panose="02020603050405020304" pitchFamily="18" charset="0"/>
              </a:rPr>
              <a:t>w</a:t>
            </a:r>
            <a:r>
              <a:rPr lang="en-IN" sz="2800" dirty="0">
                <a:effectLst/>
                <a:latin typeface="Times New Roman" panose="02020603050405020304" pitchFamily="18" charset="0"/>
                <a:ea typeface="Times New Roman" panose="02020603050405020304" pitchFamily="18" charset="0"/>
              </a:rPr>
              <a:t>e are unable to build a kernel at such a scale with our limited knowledge on the development of kernels, we wanted to try to build a basic kernel with basic functions to understand the complex and tedious process behind kernel development.</a:t>
            </a:r>
            <a:endParaRPr lang="en-IN" sz="2800" dirty="0"/>
          </a:p>
        </p:txBody>
      </p:sp>
      <p:grpSp>
        <p:nvGrpSpPr>
          <p:cNvPr id="16" name="Group 11">
            <a:extLst>
              <a:ext uri="{FF2B5EF4-FFF2-40B4-BE49-F238E27FC236}">
                <a16:creationId xmlns:a16="http://schemas.microsoft.com/office/drawing/2014/main" id="{1D010A8D-018B-4C08-ADFA-1A2BC176A23E}"/>
              </a:ext>
            </a:extLst>
          </p:cNvPr>
          <p:cNvGrpSpPr/>
          <p:nvPr/>
        </p:nvGrpSpPr>
        <p:grpSpPr>
          <a:xfrm>
            <a:off x="812852" y="5064746"/>
            <a:ext cx="8937815" cy="5262979"/>
            <a:chOff x="-2246791" y="0"/>
            <a:chExt cx="12585698" cy="8436857"/>
          </a:xfrm>
        </p:grpSpPr>
        <p:sp>
          <p:nvSpPr>
            <p:cNvPr id="17" name="TextBox 12">
              <a:extLst>
                <a:ext uri="{FF2B5EF4-FFF2-40B4-BE49-F238E27FC236}">
                  <a16:creationId xmlns:a16="http://schemas.microsoft.com/office/drawing/2014/main" id="{27DC101D-E7CE-4A49-9A74-2F10574D19E6}"/>
                </a:ext>
              </a:extLst>
            </p:cNvPr>
            <p:cNvSpPr txBox="1"/>
            <p:nvPr/>
          </p:nvSpPr>
          <p:spPr>
            <a:xfrm>
              <a:off x="-2246791" y="2155667"/>
              <a:ext cx="12585698" cy="1692771"/>
            </a:xfrm>
            <a:prstGeom prst="rect">
              <a:avLst/>
            </a:prstGeom>
          </p:spPr>
          <p:txBody>
            <a:bodyPr wrap="square" lIns="0" tIns="0" rIns="0" bIns="0" rtlCol="0" anchor="t">
              <a:spAutoFit/>
            </a:bodyPr>
            <a:lstStyle/>
            <a:p>
              <a:pPr algn="ctr">
                <a:lnSpc>
                  <a:spcPts val="9900"/>
                </a:lnSpc>
              </a:pPr>
              <a:r>
                <a:rPr lang="en-US" sz="9000" dirty="0">
                  <a:solidFill>
                    <a:srgbClr val="000000"/>
                  </a:solidFill>
                  <a:latin typeface="Glacial Indifference"/>
                </a:rPr>
                <a:t>Problem Definition</a:t>
              </a:r>
            </a:p>
          </p:txBody>
        </p:sp>
        <p:sp>
          <p:nvSpPr>
            <p:cNvPr id="19" name="AutoShape 14">
              <a:extLst>
                <a:ext uri="{FF2B5EF4-FFF2-40B4-BE49-F238E27FC236}">
                  <a16:creationId xmlns:a16="http://schemas.microsoft.com/office/drawing/2014/main" id="{68B8601C-867B-49AA-B2A0-201654A4C91F}"/>
                </a:ext>
              </a:extLst>
            </p:cNvPr>
            <p:cNvSpPr/>
            <p:nvPr/>
          </p:nvSpPr>
          <p:spPr>
            <a:xfrm rot="-10800000">
              <a:off x="4033361" y="0"/>
              <a:ext cx="12700" cy="1963215"/>
            </a:xfrm>
            <a:prstGeom prst="rect">
              <a:avLst/>
            </a:prstGeom>
            <a:solidFill>
              <a:srgbClr val="000000"/>
            </a:solidFill>
          </p:spPr>
        </p:sp>
        <p:sp>
          <p:nvSpPr>
            <p:cNvPr id="20" name="AutoShape 15">
              <a:extLst>
                <a:ext uri="{FF2B5EF4-FFF2-40B4-BE49-F238E27FC236}">
                  <a16:creationId xmlns:a16="http://schemas.microsoft.com/office/drawing/2014/main" id="{8F72D1D4-4C5F-4E5D-9F1F-AA9C313E8632}"/>
                </a:ext>
              </a:extLst>
            </p:cNvPr>
            <p:cNvSpPr/>
            <p:nvPr/>
          </p:nvSpPr>
          <p:spPr>
            <a:xfrm rot="10800000">
              <a:off x="4033361" y="6473642"/>
              <a:ext cx="12700" cy="1963215"/>
            </a:xfrm>
            <a:prstGeom prst="rect">
              <a:avLst/>
            </a:prstGeom>
            <a:solidFill>
              <a:srgbClr val="000000"/>
            </a:solidFill>
          </p:spPr>
        </p:sp>
      </p:grpSp>
      <p:pic>
        <p:nvPicPr>
          <p:cNvPr id="6" name="Picture 6"/>
          <p:cNvPicPr>
            <a:picLocks noChangeAspect="1"/>
          </p:cNvPicPr>
          <p:nvPr/>
        </p:nvPicPr>
        <p:blipFill>
          <a:blip r:embed="rId2"/>
          <a:srcRect l="1837" r="1837"/>
          <a:stretch>
            <a:fillRect/>
          </a:stretch>
        </p:blipFill>
        <p:spPr>
          <a:xfrm>
            <a:off x="677512" y="-878927"/>
            <a:ext cx="8707038" cy="602242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1126</TotalTime>
  <Words>2230</Words>
  <Application>Microsoft Office PowerPoint</Application>
  <PresentationFormat>Custom</PresentationFormat>
  <Paragraphs>181</Paragraphs>
  <Slides>29</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Open Sauce Light Bold</vt:lpstr>
      <vt:lpstr>Cormorant Garamond Bold</vt:lpstr>
      <vt:lpstr>Assistant Regular Bold</vt:lpstr>
      <vt:lpstr>Calibri Light</vt:lpstr>
      <vt:lpstr>Assistant Bold</vt:lpstr>
      <vt:lpstr>Open Sauce Light</vt:lpstr>
      <vt:lpstr>Times New Roman</vt:lpstr>
      <vt:lpstr>Arial</vt:lpstr>
      <vt:lpstr>Glacial Indifference</vt:lpstr>
      <vt:lpstr>Assistant Regular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Vibhu</dc:creator>
  <cp:lastModifiedBy>vibhu kumar</cp:lastModifiedBy>
  <cp:revision>45</cp:revision>
  <dcterms:created xsi:type="dcterms:W3CDTF">2006-08-16T00:00:00Z</dcterms:created>
  <dcterms:modified xsi:type="dcterms:W3CDTF">2020-10-29T03:22:50Z</dcterms:modified>
  <dc:identifier>DAEL0eoGhwI</dc:identifier>
</cp:coreProperties>
</file>